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9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40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41.xml" ContentType="application/vnd.openxmlformats-officedocument.presentationml.tags+xml"/>
  <Override PartName="/ppt/notesSlides/notesSlide29.xml" ContentType="application/vnd.openxmlformats-officedocument.presentationml.notesSlide+xml"/>
  <Override PartName="/ppt/tags/tag42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43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44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3186" r:id="rId3"/>
    <p:sldId id="257" r:id="rId4"/>
    <p:sldId id="284" r:id="rId5"/>
    <p:sldId id="285" r:id="rId6"/>
    <p:sldId id="3173" r:id="rId7"/>
    <p:sldId id="274" r:id="rId8"/>
    <p:sldId id="3174" r:id="rId9"/>
    <p:sldId id="3175" r:id="rId10"/>
    <p:sldId id="3176" r:id="rId11"/>
    <p:sldId id="3177" r:id="rId12"/>
    <p:sldId id="280" r:id="rId13"/>
    <p:sldId id="277" r:id="rId14"/>
    <p:sldId id="361" r:id="rId15"/>
    <p:sldId id="282" r:id="rId16"/>
    <p:sldId id="338" r:id="rId17"/>
    <p:sldId id="261" r:id="rId18"/>
    <p:sldId id="305" r:id="rId19"/>
    <p:sldId id="289" r:id="rId20"/>
    <p:sldId id="294" r:id="rId21"/>
    <p:sldId id="3178" r:id="rId22"/>
    <p:sldId id="3179" r:id="rId23"/>
    <p:sldId id="3180" r:id="rId24"/>
    <p:sldId id="3181" r:id="rId25"/>
    <p:sldId id="291" r:id="rId26"/>
    <p:sldId id="267" r:id="rId27"/>
    <p:sldId id="266" r:id="rId28"/>
    <p:sldId id="292" r:id="rId29"/>
    <p:sldId id="293" r:id="rId30"/>
    <p:sldId id="310" r:id="rId31"/>
    <p:sldId id="265" r:id="rId32"/>
    <p:sldId id="330" r:id="rId33"/>
    <p:sldId id="320" r:id="rId34"/>
    <p:sldId id="328" r:id="rId35"/>
    <p:sldId id="331" r:id="rId36"/>
    <p:sldId id="329" r:id="rId37"/>
    <p:sldId id="333" r:id="rId38"/>
    <p:sldId id="327" r:id="rId39"/>
    <p:sldId id="326" r:id="rId40"/>
    <p:sldId id="3183" r:id="rId41"/>
    <p:sldId id="318" r:id="rId42"/>
    <p:sldId id="317" r:id="rId43"/>
    <p:sldId id="313" r:id="rId44"/>
    <p:sldId id="316" r:id="rId45"/>
    <p:sldId id="343" r:id="rId46"/>
    <p:sldId id="332" r:id="rId47"/>
    <p:sldId id="325" r:id="rId48"/>
    <p:sldId id="3165" r:id="rId49"/>
    <p:sldId id="324" r:id="rId50"/>
    <p:sldId id="323" r:id="rId51"/>
    <p:sldId id="321" r:id="rId52"/>
    <p:sldId id="319" r:id="rId53"/>
    <p:sldId id="344" r:id="rId54"/>
    <p:sldId id="334" r:id="rId55"/>
    <p:sldId id="3184" r:id="rId56"/>
    <p:sldId id="258" r:id="rId57"/>
  </p:sldIdLst>
  <p:sldSz cx="12192000" cy="6858000"/>
  <p:notesSz cx="6858000" cy="9144000"/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14D"/>
    <a:srgbClr val="F0F0F0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1929D-A953-4604-A775-6B794130A2B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37525A-EF8A-4293-87B9-7CD968F1DC9B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/>
            <a:t>Annual deductible</a:t>
          </a:r>
        </a:p>
      </dgm:t>
    </dgm:pt>
    <dgm:pt modelId="{FF06236B-996D-473F-829C-9E990D1C62C3}" type="parTrans" cxnId="{23E36B98-57E2-4C40-8B91-DC33800FB1E3}">
      <dgm:prSet/>
      <dgm:spPr/>
      <dgm:t>
        <a:bodyPr/>
        <a:lstStyle/>
        <a:p>
          <a:endParaRPr lang="en-US"/>
        </a:p>
      </dgm:t>
    </dgm:pt>
    <dgm:pt modelId="{815BAC90-392A-43F7-959E-0DF97B7E1DCC}" type="sibTrans" cxnId="{23E36B98-57E2-4C40-8B91-DC33800FB1E3}">
      <dgm:prSet/>
      <dgm:spPr/>
      <dgm:t>
        <a:bodyPr/>
        <a:lstStyle/>
        <a:p>
          <a:endParaRPr lang="en-US"/>
        </a:p>
      </dgm:t>
    </dgm:pt>
    <dgm:pt modelId="{A42DC4D0-F4AC-48AF-B212-CEC74496D9CC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>
            <a:buNone/>
          </a:pPr>
          <a:r>
            <a:rPr lang="en-US" dirty="0">
              <a:solidFill>
                <a:schemeClr val="tx2"/>
              </a:solidFill>
            </a:rPr>
            <a:t>The amount you pay for covered services before the health plan begins to pay.</a:t>
          </a:r>
        </a:p>
      </dgm:t>
    </dgm:pt>
    <dgm:pt modelId="{6F263576-53D9-4175-99F4-E1CFACFC1676}" type="parTrans" cxnId="{C7CB9A30-EE28-439B-9848-81E80AB20412}">
      <dgm:prSet/>
      <dgm:spPr/>
      <dgm:t>
        <a:bodyPr/>
        <a:lstStyle/>
        <a:p>
          <a:endParaRPr lang="en-US"/>
        </a:p>
      </dgm:t>
    </dgm:pt>
    <dgm:pt modelId="{9A53C94A-4B9E-4FFC-96C7-A0F26C9AA1F0}" type="sibTrans" cxnId="{C7CB9A30-EE28-439B-9848-81E80AB20412}">
      <dgm:prSet/>
      <dgm:spPr/>
      <dgm:t>
        <a:bodyPr/>
        <a:lstStyle/>
        <a:p>
          <a:endParaRPr lang="en-US"/>
        </a:p>
      </dgm:t>
    </dgm:pt>
    <dgm:pt modelId="{556072A0-F4D9-44AF-94CA-92AF4BCA3BBE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/>
            <a:t>Coinsurance</a:t>
          </a:r>
        </a:p>
      </dgm:t>
    </dgm:pt>
    <dgm:pt modelId="{E11BD9F2-3EB0-40E4-81E2-6E971953C63C}" type="parTrans" cxnId="{217DA8DF-8E8C-46EB-877B-30D43F369049}">
      <dgm:prSet/>
      <dgm:spPr/>
      <dgm:t>
        <a:bodyPr/>
        <a:lstStyle/>
        <a:p>
          <a:endParaRPr lang="en-US"/>
        </a:p>
      </dgm:t>
    </dgm:pt>
    <dgm:pt modelId="{C2B322DD-9C58-41F8-8B26-E7005CA13B8B}" type="sibTrans" cxnId="{217DA8DF-8E8C-46EB-877B-30D43F369049}">
      <dgm:prSet/>
      <dgm:spPr/>
      <dgm:t>
        <a:bodyPr/>
        <a:lstStyle/>
        <a:p>
          <a:endParaRPr lang="en-US"/>
        </a:p>
      </dgm:t>
    </dgm:pt>
    <dgm:pt modelId="{65704EE1-428B-4355-81EC-B4C345A2BAB6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>
            <a:buNone/>
          </a:pPr>
          <a:r>
            <a:rPr lang="en-US" dirty="0">
              <a:solidFill>
                <a:schemeClr val="tx2"/>
              </a:solidFill>
            </a:rPr>
            <a:t>The percentage of the cost of health care you pay after meeting your deductible.</a:t>
          </a:r>
        </a:p>
      </dgm:t>
    </dgm:pt>
    <dgm:pt modelId="{10BCD3BE-193B-4249-A598-48CFBF2F3795}" type="parTrans" cxnId="{C6E3D7F6-D243-4948-A17B-96C86589CBFE}">
      <dgm:prSet/>
      <dgm:spPr/>
      <dgm:t>
        <a:bodyPr/>
        <a:lstStyle/>
        <a:p>
          <a:endParaRPr lang="en-US"/>
        </a:p>
      </dgm:t>
    </dgm:pt>
    <dgm:pt modelId="{26CFC2F3-FADC-4C0B-BBD2-376B83015E68}" type="sibTrans" cxnId="{C6E3D7F6-D243-4948-A17B-96C86589CBFE}">
      <dgm:prSet/>
      <dgm:spPr/>
      <dgm:t>
        <a:bodyPr/>
        <a:lstStyle/>
        <a:p>
          <a:endParaRPr lang="en-US"/>
        </a:p>
      </dgm:t>
    </dgm:pt>
    <dgm:pt modelId="{8006A5CA-0397-4647-9DBE-24B22DEE7B21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/>
            <a:t>Copayments</a:t>
          </a:r>
        </a:p>
      </dgm:t>
    </dgm:pt>
    <dgm:pt modelId="{65E16CE2-3E6E-4733-AFBC-B404F227AADC}" type="parTrans" cxnId="{0A676E81-8147-4043-889E-19E1CEEC8112}">
      <dgm:prSet/>
      <dgm:spPr/>
      <dgm:t>
        <a:bodyPr/>
        <a:lstStyle/>
        <a:p>
          <a:endParaRPr lang="en-US"/>
        </a:p>
      </dgm:t>
    </dgm:pt>
    <dgm:pt modelId="{192C4E58-5803-4715-8C20-B67E57D09599}" type="sibTrans" cxnId="{0A676E81-8147-4043-889E-19E1CEEC8112}">
      <dgm:prSet/>
      <dgm:spPr/>
      <dgm:t>
        <a:bodyPr/>
        <a:lstStyle/>
        <a:p>
          <a:endParaRPr lang="en-US"/>
        </a:p>
      </dgm:t>
    </dgm:pt>
    <dgm:pt modelId="{B7F50249-A287-4D38-B46E-2972C24703A8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>
            <a:buNone/>
          </a:pPr>
          <a:r>
            <a:rPr lang="en-US" dirty="0">
              <a:solidFill>
                <a:schemeClr val="tx2"/>
              </a:solidFill>
            </a:rPr>
            <a:t>The fixed amount you pay for a covered health care service.</a:t>
          </a:r>
        </a:p>
      </dgm:t>
    </dgm:pt>
    <dgm:pt modelId="{9BAF1092-C5ED-40A8-A738-3811B11828A1}" type="parTrans" cxnId="{F26A50CE-3518-4026-88CC-EC969D738347}">
      <dgm:prSet/>
      <dgm:spPr/>
      <dgm:t>
        <a:bodyPr/>
        <a:lstStyle/>
        <a:p>
          <a:endParaRPr lang="en-US"/>
        </a:p>
      </dgm:t>
    </dgm:pt>
    <dgm:pt modelId="{9AB68CB0-5BDB-427B-AC9B-74EA75169D6A}" type="sibTrans" cxnId="{F26A50CE-3518-4026-88CC-EC969D738347}">
      <dgm:prSet/>
      <dgm:spPr/>
      <dgm:t>
        <a:bodyPr/>
        <a:lstStyle/>
        <a:p>
          <a:endParaRPr lang="en-US"/>
        </a:p>
      </dgm:t>
    </dgm:pt>
    <dgm:pt modelId="{6BCE2B2B-D2BA-4D7D-9D6B-147427001C69}" type="pres">
      <dgm:prSet presAssocID="{4B61929D-A953-4604-A775-6B794130A2B0}" presName="Name0" presStyleCnt="0">
        <dgm:presLayoutVars>
          <dgm:dir/>
          <dgm:animLvl val="lvl"/>
          <dgm:resizeHandles val="exact"/>
        </dgm:presLayoutVars>
      </dgm:prSet>
      <dgm:spPr/>
    </dgm:pt>
    <dgm:pt modelId="{39025E33-8339-4E42-A386-1C36A78CDB2A}" type="pres">
      <dgm:prSet presAssocID="{CE37525A-EF8A-4293-87B9-7CD968F1DC9B}" presName="composite" presStyleCnt="0"/>
      <dgm:spPr/>
    </dgm:pt>
    <dgm:pt modelId="{E527EDB7-ACF7-480D-B2B2-7AB778A8D0BA}" type="pres">
      <dgm:prSet presAssocID="{CE37525A-EF8A-4293-87B9-7CD968F1DC9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1186859-3DC1-48E2-B371-E7B2AEA80250}" type="pres">
      <dgm:prSet presAssocID="{CE37525A-EF8A-4293-87B9-7CD968F1DC9B}" presName="desTx" presStyleLbl="alignAccFollowNode1" presStyleIdx="0" presStyleCnt="3">
        <dgm:presLayoutVars>
          <dgm:bulletEnabled val="1"/>
        </dgm:presLayoutVars>
      </dgm:prSet>
      <dgm:spPr/>
    </dgm:pt>
    <dgm:pt modelId="{EB8525D4-3AEF-4556-A7AE-1F39756B3FC9}" type="pres">
      <dgm:prSet presAssocID="{815BAC90-392A-43F7-959E-0DF97B7E1DCC}" presName="space" presStyleCnt="0"/>
      <dgm:spPr/>
    </dgm:pt>
    <dgm:pt modelId="{653319DC-4CC3-4986-9FD1-BD92B45922D6}" type="pres">
      <dgm:prSet presAssocID="{556072A0-F4D9-44AF-94CA-92AF4BCA3BBE}" presName="composite" presStyleCnt="0"/>
      <dgm:spPr/>
    </dgm:pt>
    <dgm:pt modelId="{C5D4304F-61E6-44C8-8319-CA7FD4A71FE3}" type="pres">
      <dgm:prSet presAssocID="{556072A0-F4D9-44AF-94CA-92AF4BCA3BB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237D0FF-FBF2-48F1-93AA-D21DB091EB6D}" type="pres">
      <dgm:prSet presAssocID="{556072A0-F4D9-44AF-94CA-92AF4BCA3BBE}" presName="desTx" presStyleLbl="alignAccFollowNode1" presStyleIdx="1" presStyleCnt="3">
        <dgm:presLayoutVars>
          <dgm:bulletEnabled val="1"/>
        </dgm:presLayoutVars>
      </dgm:prSet>
      <dgm:spPr/>
    </dgm:pt>
    <dgm:pt modelId="{80E01F84-E6E1-4C37-9354-10CC2A07955A}" type="pres">
      <dgm:prSet presAssocID="{C2B322DD-9C58-41F8-8B26-E7005CA13B8B}" presName="space" presStyleCnt="0"/>
      <dgm:spPr/>
    </dgm:pt>
    <dgm:pt modelId="{308B6DBF-30A3-441C-BFCC-CF5659558BAF}" type="pres">
      <dgm:prSet presAssocID="{8006A5CA-0397-4647-9DBE-24B22DEE7B21}" presName="composite" presStyleCnt="0"/>
      <dgm:spPr/>
    </dgm:pt>
    <dgm:pt modelId="{E1C4C42D-091D-4CF5-9801-C6FFED4BBA01}" type="pres">
      <dgm:prSet presAssocID="{8006A5CA-0397-4647-9DBE-24B22DEE7B2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46BA26C-76BA-4D3A-9D0C-1F32F3B7EC62}" type="pres">
      <dgm:prSet presAssocID="{8006A5CA-0397-4647-9DBE-24B22DEE7B2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5C02003-F8BB-4F5B-97AB-F8D3DB65BC57}" type="presOf" srcId="{CE37525A-EF8A-4293-87B9-7CD968F1DC9B}" destId="{E527EDB7-ACF7-480D-B2B2-7AB778A8D0BA}" srcOrd="0" destOrd="0" presId="urn:microsoft.com/office/officeart/2005/8/layout/hList1"/>
    <dgm:cxn modelId="{A602DB0C-93F2-4D18-974A-CBE5331A4E98}" type="presOf" srcId="{A42DC4D0-F4AC-48AF-B212-CEC74496D9CC}" destId="{11186859-3DC1-48E2-B371-E7B2AEA80250}" srcOrd="0" destOrd="0" presId="urn:microsoft.com/office/officeart/2005/8/layout/hList1"/>
    <dgm:cxn modelId="{C7CB9A30-EE28-439B-9848-81E80AB20412}" srcId="{CE37525A-EF8A-4293-87B9-7CD968F1DC9B}" destId="{A42DC4D0-F4AC-48AF-B212-CEC74496D9CC}" srcOrd="0" destOrd="0" parTransId="{6F263576-53D9-4175-99F4-E1CFACFC1676}" sibTransId="{9A53C94A-4B9E-4FFC-96C7-A0F26C9AA1F0}"/>
    <dgm:cxn modelId="{0A676E81-8147-4043-889E-19E1CEEC8112}" srcId="{4B61929D-A953-4604-A775-6B794130A2B0}" destId="{8006A5CA-0397-4647-9DBE-24B22DEE7B21}" srcOrd="2" destOrd="0" parTransId="{65E16CE2-3E6E-4733-AFBC-B404F227AADC}" sibTransId="{192C4E58-5803-4715-8C20-B67E57D09599}"/>
    <dgm:cxn modelId="{23E36B98-57E2-4C40-8B91-DC33800FB1E3}" srcId="{4B61929D-A953-4604-A775-6B794130A2B0}" destId="{CE37525A-EF8A-4293-87B9-7CD968F1DC9B}" srcOrd="0" destOrd="0" parTransId="{FF06236B-996D-473F-829C-9E990D1C62C3}" sibTransId="{815BAC90-392A-43F7-959E-0DF97B7E1DCC}"/>
    <dgm:cxn modelId="{2A66D4B6-27BD-476B-84D8-E92EDBE9CC78}" type="presOf" srcId="{8006A5CA-0397-4647-9DBE-24B22DEE7B21}" destId="{E1C4C42D-091D-4CF5-9801-C6FFED4BBA01}" srcOrd="0" destOrd="0" presId="urn:microsoft.com/office/officeart/2005/8/layout/hList1"/>
    <dgm:cxn modelId="{EC5483B9-172B-48E7-9497-60EF499425F2}" type="presOf" srcId="{556072A0-F4D9-44AF-94CA-92AF4BCA3BBE}" destId="{C5D4304F-61E6-44C8-8319-CA7FD4A71FE3}" srcOrd="0" destOrd="0" presId="urn:microsoft.com/office/officeart/2005/8/layout/hList1"/>
    <dgm:cxn modelId="{F26A50CE-3518-4026-88CC-EC969D738347}" srcId="{8006A5CA-0397-4647-9DBE-24B22DEE7B21}" destId="{B7F50249-A287-4D38-B46E-2972C24703A8}" srcOrd="0" destOrd="0" parTransId="{9BAF1092-C5ED-40A8-A738-3811B11828A1}" sibTransId="{9AB68CB0-5BDB-427B-AC9B-74EA75169D6A}"/>
    <dgm:cxn modelId="{008CF9D2-0CE4-4D9C-9956-6A311B74902E}" type="presOf" srcId="{4B61929D-A953-4604-A775-6B794130A2B0}" destId="{6BCE2B2B-D2BA-4D7D-9D6B-147427001C69}" srcOrd="0" destOrd="0" presId="urn:microsoft.com/office/officeart/2005/8/layout/hList1"/>
    <dgm:cxn modelId="{47B1AFD6-431F-4109-B514-0081E1C247A0}" type="presOf" srcId="{B7F50249-A287-4D38-B46E-2972C24703A8}" destId="{746BA26C-76BA-4D3A-9D0C-1F32F3B7EC62}" srcOrd="0" destOrd="0" presId="urn:microsoft.com/office/officeart/2005/8/layout/hList1"/>
    <dgm:cxn modelId="{855C69DE-DD90-4A1A-A147-FDB0074620D3}" type="presOf" srcId="{65704EE1-428B-4355-81EC-B4C345A2BAB6}" destId="{B237D0FF-FBF2-48F1-93AA-D21DB091EB6D}" srcOrd="0" destOrd="0" presId="urn:microsoft.com/office/officeart/2005/8/layout/hList1"/>
    <dgm:cxn modelId="{217DA8DF-8E8C-46EB-877B-30D43F369049}" srcId="{4B61929D-A953-4604-A775-6B794130A2B0}" destId="{556072A0-F4D9-44AF-94CA-92AF4BCA3BBE}" srcOrd="1" destOrd="0" parTransId="{E11BD9F2-3EB0-40E4-81E2-6E971953C63C}" sibTransId="{C2B322DD-9C58-41F8-8B26-E7005CA13B8B}"/>
    <dgm:cxn modelId="{C6E3D7F6-D243-4948-A17B-96C86589CBFE}" srcId="{556072A0-F4D9-44AF-94CA-92AF4BCA3BBE}" destId="{65704EE1-428B-4355-81EC-B4C345A2BAB6}" srcOrd="0" destOrd="0" parTransId="{10BCD3BE-193B-4249-A598-48CFBF2F3795}" sibTransId="{26CFC2F3-FADC-4C0B-BBD2-376B83015E68}"/>
    <dgm:cxn modelId="{202984E9-BD17-4D73-A180-A486EDFA6398}" type="presParOf" srcId="{6BCE2B2B-D2BA-4D7D-9D6B-147427001C69}" destId="{39025E33-8339-4E42-A386-1C36A78CDB2A}" srcOrd="0" destOrd="0" presId="urn:microsoft.com/office/officeart/2005/8/layout/hList1"/>
    <dgm:cxn modelId="{13A5B7CB-394A-41C6-80B2-18FCEAB6422E}" type="presParOf" srcId="{39025E33-8339-4E42-A386-1C36A78CDB2A}" destId="{E527EDB7-ACF7-480D-B2B2-7AB778A8D0BA}" srcOrd="0" destOrd="0" presId="urn:microsoft.com/office/officeart/2005/8/layout/hList1"/>
    <dgm:cxn modelId="{B4C88B9C-99FD-418A-80DC-6AB062F9C234}" type="presParOf" srcId="{39025E33-8339-4E42-A386-1C36A78CDB2A}" destId="{11186859-3DC1-48E2-B371-E7B2AEA80250}" srcOrd="1" destOrd="0" presId="urn:microsoft.com/office/officeart/2005/8/layout/hList1"/>
    <dgm:cxn modelId="{94857031-E03E-495A-98B6-C126481D662E}" type="presParOf" srcId="{6BCE2B2B-D2BA-4D7D-9D6B-147427001C69}" destId="{EB8525D4-3AEF-4556-A7AE-1F39756B3FC9}" srcOrd="1" destOrd="0" presId="urn:microsoft.com/office/officeart/2005/8/layout/hList1"/>
    <dgm:cxn modelId="{A18332DF-2D47-4683-BF13-00779DDF8524}" type="presParOf" srcId="{6BCE2B2B-D2BA-4D7D-9D6B-147427001C69}" destId="{653319DC-4CC3-4986-9FD1-BD92B45922D6}" srcOrd="2" destOrd="0" presId="urn:microsoft.com/office/officeart/2005/8/layout/hList1"/>
    <dgm:cxn modelId="{6D077CA8-03C6-4A02-A033-2C877B0D0BDE}" type="presParOf" srcId="{653319DC-4CC3-4986-9FD1-BD92B45922D6}" destId="{C5D4304F-61E6-44C8-8319-CA7FD4A71FE3}" srcOrd="0" destOrd="0" presId="urn:microsoft.com/office/officeart/2005/8/layout/hList1"/>
    <dgm:cxn modelId="{D9D3C583-D89B-4D08-873E-4C6E210D3FC0}" type="presParOf" srcId="{653319DC-4CC3-4986-9FD1-BD92B45922D6}" destId="{B237D0FF-FBF2-48F1-93AA-D21DB091EB6D}" srcOrd="1" destOrd="0" presId="urn:microsoft.com/office/officeart/2005/8/layout/hList1"/>
    <dgm:cxn modelId="{F4D9DCE3-E109-4EF9-8556-F7254FF0A61B}" type="presParOf" srcId="{6BCE2B2B-D2BA-4D7D-9D6B-147427001C69}" destId="{80E01F84-E6E1-4C37-9354-10CC2A07955A}" srcOrd="3" destOrd="0" presId="urn:microsoft.com/office/officeart/2005/8/layout/hList1"/>
    <dgm:cxn modelId="{FCB31E2C-329F-478E-B7F6-C3066D45BD18}" type="presParOf" srcId="{6BCE2B2B-D2BA-4D7D-9D6B-147427001C69}" destId="{308B6DBF-30A3-441C-BFCC-CF5659558BAF}" srcOrd="4" destOrd="0" presId="urn:microsoft.com/office/officeart/2005/8/layout/hList1"/>
    <dgm:cxn modelId="{CCC4D0FD-D6CD-45EC-9D81-C3E5836ECA6D}" type="presParOf" srcId="{308B6DBF-30A3-441C-BFCC-CF5659558BAF}" destId="{E1C4C42D-091D-4CF5-9801-C6FFED4BBA01}" srcOrd="0" destOrd="0" presId="urn:microsoft.com/office/officeart/2005/8/layout/hList1"/>
    <dgm:cxn modelId="{41980CFF-DA78-41FB-9FE5-E5DCC9E95744}" type="presParOf" srcId="{308B6DBF-30A3-441C-BFCC-CF5659558BAF}" destId="{746BA26C-76BA-4D3A-9D0C-1F32F3B7EC6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7EDB7-ACF7-480D-B2B2-7AB778A8D0BA}">
      <dsp:nvSpPr>
        <dsp:cNvPr id="0" name=""/>
        <dsp:cNvSpPr/>
      </dsp:nvSpPr>
      <dsp:spPr>
        <a:xfrm>
          <a:off x="2571" y="16479"/>
          <a:ext cx="2507456" cy="800761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Annual deductible</a:t>
          </a:r>
        </a:p>
      </dsp:txBody>
      <dsp:txXfrm>
        <a:off x="2571" y="16479"/>
        <a:ext cx="2507456" cy="800761"/>
      </dsp:txXfrm>
    </dsp:sp>
    <dsp:sp modelId="{11186859-3DC1-48E2-B371-E7B2AEA80250}">
      <dsp:nvSpPr>
        <dsp:cNvPr id="0" name=""/>
        <dsp:cNvSpPr/>
      </dsp:nvSpPr>
      <dsp:spPr>
        <a:xfrm>
          <a:off x="2571" y="817241"/>
          <a:ext cx="2507456" cy="2174211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300" kern="1200" dirty="0">
              <a:solidFill>
                <a:schemeClr val="tx2"/>
              </a:solidFill>
            </a:rPr>
            <a:t>The amount you pay for covered services before the health plan begins to pay.</a:t>
          </a:r>
        </a:p>
      </dsp:txBody>
      <dsp:txXfrm>
        <a:off x="2571" y="817241"/>
        <a:ext cx="2507456" cy="2174211"/>
      </dsp:txXfrm>
    </dsp:sp>
    <dsp:sp modelId="{C5D4304F-61E6-44C8-8319-CA7FD4A71FE3}">
      <dsp:nvSpPr>
        <dsp:cNvPr id="0" name=""/>
        <dsp:cNvSpPr/>
      </dsp:nvSpPr>
      <dsp:spPr>
        <a:xfrm>
          <a:off x="2861071" y="16479"/>
          <a:ext cx="2507456" cy="800761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Coinsurance</a:t>
          </a:r>
        </a:p>
      </dsp:txBody>
      <dsp:txXfrm>
        <a:off x="2861071" y="16479"/>
        <a:ext cx="2507456" cy="800761"/>
      </dsp:txXfrm>
    </dsp:sp>
    <dsp:sp modelId="{B237D0FF-FBF2-48F1-93AA-D21DB091EB6D}">
      <dsp:nvSpPr>
        <dsp:cNvPr id="0" name=""/>
        <dsp:cNvSpPr/>
      </dsp:nvSpPr>
      <dsp:spPr>
        <a:xfrm>
          <a:off x="2861071" y="817241"/>
          <a:ext cx="2507456" cy="2174211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300" kern="1200" dirty="0">
              <a:solidFill>
                <a:schemeClr val="tx2"/>
              </a:solidFill>
            </a:rPr>
            <a:t>The percentage of the cost of health care you pay after meeting your deductible.</a:t>
          </a:r>
        </a:p>
      </dsp:txBody>
      <dsp:txXfrm>
        <a:off x="2861071" y="817241"/>
        <a:ext cx="2507456" cy="2174211"/>
      </dsp:txXfrm>
    </dsp:sp>
    <dsp:sp modelId="{E1C4C42D-091D-4CF5-9801-C6FFED4BBA01}">
      <dsp:nvSpPr>
        <dsp:cNvPr id="0" name=""/>
        <dsp:cNvSpPr/>
      </dsp:nvSpPr>
      <dsp:spPr>
        <a:xfrm>
          <a:off x="5719571" y="16479"/>
          <a:ext cx="2507456" cy="800761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Copayments</a:t>
          </a:r>
        </a:p>
      </dsp:txBody>
      <dsp:txXfrm>
        <a:off x="5719571" y="16479"/>
        <a:ext cx="2507456" cy="800761"/>
      </dsp:txXfrm>
    </dsp:sp>
    <dsp:sp modelId="{746BA26C-76BA-4D3A-9D0C-1F32F3B7EC62}">
      <dsp:nvSpPr>
        <dsp:cNvPr id="0" name=""/>
        <dsp:cNvSpPr/>
      </dsp:nvSpPr>
      <dsp:spPr>
        <a:xfrm>
          <a:off x="5719571" y="817241"/>
          <a:ext cx="2507456" cy="2174211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300" kern="1200" dirty="0">
              <a:solidFill>
                <a:schemeClr val="tx2"/>
              </a:solidFill>
            </a:rPr>
            <a:t>The fixed amount you pay for a covered health care service.</a:t>
          </a:r>
        </a:p>
      </dsp:txBody>
      <dsp:txXfrm>
        <a:off x="5719571" y="817241"/>
        <a:ext cx="2507456" cy="2174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84E1E-E540-AC43-BC13-F90D55305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41BA6-039E-8F4D-B7F7-3C8E20B40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38C9C-4B69-864E-9EEE-DFA43CC144D2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69921-4617-FB4C-9847-172FF83023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0DCBB-D829-754E-9E76-36A9E36432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47A92-5E9C-F94E-8B11-4D34C67AD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21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9A61E-B1D6-C34D-A321-B3E90F6DE630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3E603-0EE4-3042-9661-047EB577E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3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96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1190" marR="0" indent="-2286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1190" marR="0" indent="-2286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MyGroup Employee Assistance Program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628650" algn="l"/>
              </a:tabLs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Assessment &amp; Counseling Services: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Confidential services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 to face, telephonic, and virtual options with a licensed clinician in your area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Six sessions per individual, per issue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Covers all benefits-eligible employees and permanent members of their household, including college students living away from home through age 26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66420" algn="l"/>
              </a:tabLs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Available Online: 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focus areas on their site: Parenting, thriving, aging, balancing, living, working and international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66420" algn="l"/>
              </a:tabLs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Searchable databases for childcare referrals, pet sitting, attorneys, adoption, financial planners and volunteer opportunities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66420" algn="l"/>
              </a:tabLs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 100 streaming audio files and video files covering a range of health topics – monthly seminars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66420" algn="l"/>
              </a:tabLs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Savings Center: discount shopping program offering up to 25% discounts on name-brand items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Legal Services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Free Telephonic advise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indent="1371600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• Free 30-minute legal consultation with a local attorney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1428750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In most cases, 25% discount on ongoing legal services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1428750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100 legal forms available to download (such as wills, bill of sale, etc.)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1428750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• Online legal encyclopedia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Financial Services: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 financial counseling appointments - bankruptcy, budgeting,  buying a home, college savings, retirement planning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1190" marR="0" indent="854710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Educational materials and financial worksheets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1190" marR="0" indent="854710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40 financial calculators available online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1190" marR="0" indent="854710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ID theft recovery through credit monitoring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1190" marR="0" indent="854710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Discounted credit reports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Tax Slayer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56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3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10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C5A97-FE1B-4EFC-9C73-B1258035E01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92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C5A97-FE1B-4EFC-9C73-B1258035E01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7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4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91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37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27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68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83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80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52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85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570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80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134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794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82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103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279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131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270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458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679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697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563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05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282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6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C5A97-FE1B-4EFC-9C73-B1258035E01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697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380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428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574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572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484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85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C5A97-FE1B-4EFC-9C73-B1258035E01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38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C5A97-FE1B-4EFC-9C73-B1258035E01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95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C5A97-FE1B-4EFC-9C73-B1258035E01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77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C5A97-FE1B-4EFC-9C73-B1258035E01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09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0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6703-D0F7-E745-A687-AC990D0C46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34056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6FFF2-58E4-794E-892D-6FF45321C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39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C03E-EF71-2C40-9E45-BF08314E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5991633"/>
            <a:ext cx="258783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University of South Carolina logo.">
            <a:extLst>
              <a:ext uri="{FF2B5EF4-FFF2-40B4-BE49-F238E27FC236}">
                <a16:creationId xmlns:a16="http://schemas.microsoft.com/office/drawing/2014/main" id="{C81DC1BB-A980-8448-BB01-0788DE434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370" y="4429919"/>
            <a:ext cx="3173260" cy="211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oncl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6521"/>
            <a:ext cx="10515600" cy="2187986"/>
          </a:xfrm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67949"/>
            <a:ext cx="5493794" cy="1500187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Email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EDFD73-0710-2244-860D-4BA6234A0E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26555" y="5790260"/>
            <a:ext cx="2892287" cy="5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7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ED37-4F17-3341-80DD-6302FD9C0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6E732-1F86-874D-B35F-F0D15E08E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13372-CC48-6246-83C0-B536F3DC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5CF31-8755-3E42-B89A-9D67D96D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35332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01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DC64B-5CD5-7341-B6E0-9B4F677F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18467-A91D-B840-9781-A402C93E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6502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1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C8D6-6BCB-BD4B-B6E0-92A77800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099C-8353-F44E-8406-26AC07974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8CC49-08EF-8048-B6B2-BC247008F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CBEF1-4544-884E-86EB-53741390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7F880-2CCE-9044-8CE8-A7CF47CE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877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3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802-B46A-204D-94D4-E50D913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7812B-2A55-D049-A1C2-A4C973ACA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8766B-6B24-3B45-B55F-3D85F881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7F728-2418-1540-9191-5FDFA36D8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48585-BFC1-9148-A0B5-07C83C2F2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371BF-1A9F-5641-95DB-6C0FE67B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21846-D4EB-5949-B8F3-E4009916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283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9A27-C210-CF48-97F8-943B5EBA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EC86A-0D15-764F-AA81-41016E20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33FAA-B5EA-C54D-A18B-17F16CA5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5974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2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BC8BA86-4F41-AF40-BBD9-45DCB3C3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388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991BC-E157-B340-860E-81A4EBD0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805CF-1707-5749-8109-20FA4495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0564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4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54A1-6207-5141-AAB1-9A7630DA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9F95B-0887-9F4F-BA1C-0B9CBE5AE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515B1-8A32-AB43-82F2-51A60BC2E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D973-68F9-5B46-A3D8-B7AF20B0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A68CE-A588-FE4D-9C1E-5BE4A1A8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3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5185-7056-B946-8F27-7890BB2A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AF3B6-3151-9346-B00D-EBED7ED75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EF208-3C62-3840-A816-A69F27E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C1DD0-6624-6048-953E-41055A0D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C492C-9027-2B43-9637-56046A06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6896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0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BC199-4655-F541-83EE-721E1D08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45D78-BC86-6C4A-8173-07BC8BF4F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9E362-4DC4-BA42-AD46-DCFCBF72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43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B465-CD1B-7A41-8A74-7F4A07B23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00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AFF7-6653-6A4D-A979-64D2F5BECA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0032F1-0121-BE4C-B781-236291AD79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4530" b="4530"/>
          <a:stretch/>
        </p:blipFill>
        <p:spPr>
          <a:xfrm>
            <a:off x="9022846" y="5946775"/>
            <a:ext cx="2695388" cy="4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hyperlink" Target="https://www.tricare.mil/DEERS" TargetMode="External"/><Relationship Id="rId5" Type="http://schemas.openxmlformats.org/officeDocument/2006/relationships/hyperlink" Target="https://info.selmanco.com/peba" TargetMode="Externa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luecareondemandsc.com/" TargetMode="Externa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hyperlink" Target="https://www.quitnow.net/SCStateHealthPlan" TargetMode="External"/><Relationship Id="rId5" Type="http://schemas.openxmlformats.org/officeDocument/2006/relationships/hyperlink" Target="https://peba.sc.gov/sites/default/files/tobacco_use.pdf" TargetMode="Externa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ygroup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hyperlink" Target="https://www.meruhealth.com/sign-up/cba/" TargetMode="External"/><Relationship Id="rId4" Type="http://schemas.openxmlformats.org/officeDocument/2006/relationships/hyperlink" Target="https://www.meruhealth.com/how-it-work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eba.sc.gov/monthly-premium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as.auth.sc.edu/cas/login?service=https%3a%2f%2fhcm-prd.ps.sc.edu%2fShibboleth.sso%2fLocalLogin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ba.sc.gov/sites/default/files/set_up_mybenefits.pdf" TargetMode="External"/><Relationship Id="rId4" Type="http://schemas.openxmlformats.org/officeDocument/2006/relationships/hyperlink" Target="https://mybenefits.sc.gov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5" Type="http://schemas.openxmlformats.org/officeDocument/2006/relationships/hyperlink" Target="https://www.peba.sc.gov/assets/mybenefitsflyer.pdf" TargetMode="External"/><Relationship Id="rId4" Type="http://schemas.openxmlformats.org/officeDocument/2006/relationships/hyperlink" Target="http://www.mybenefits.sc.go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ba.sc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ardservices.com/uofscnewhire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hyperlink" Target="https://pijas.travelers.com/affinityhome/affinityHome.html?sponsor=sc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ustmarkins.com/tvbs/tmk-universal-life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jas.travelers.com/affinityhome/affinityHome.html?sponsor=sc" TargetMode="External"/><Relationship Id="rId4" Type="http://schemas.openxmlformats.org/officeDocument/2006/relationships/hyperlink" Target="https://player.vimeo.com/video/72770882?hd=1&amp;autoplay=1&amp;show_title=1&amp;show_byline=1&amp;show_portrait=0&amp;color=&amp;fullscreen=1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retirement.sc.gov/MemberAccess/welcome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ba.sc.gov/assets/memberaccessflyer.pdf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mailbox.sc.edu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ba.sc.gov/" TargetMode="External"/><Relationship Id="rId4" Type="http://schemas.openxmlformats.org/officeDocument/2006/relationships/hyperlink" Target="https://www.sc.edu/about/offices_and_divisions/human_resources/benefits/index.php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auth.tiaa.org/idp/startSLO.ping?TargetResource=https%3A%2F%2Fwww.retirementatwork.org%2Fpublic%2Fmultivendortools%2Ffedlogin%3FclientId%3D065731%26employerId%3D100577%26PartnerIdpId%3Dhttps://cas.auth.sc.edu/cas/idp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hyperlink" Target="https://peba.sc.gov/facts" TargetMode="Externa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hyperlink" Target="https://statesc.southcarolinablues.com/web/public/statesc/" TargetMode="Externa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9F61-B891-3944-9E22-503B0C38A7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Employee Benefits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7006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Standard Plan versus Savings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8024367-D536-4F59-B2ED-0E7825EDA9AF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6" name="Table 8">
            <a:extLst>
              <a:ext uri="{FF2B5EF4-FFF2-40B4-BE49-F238E27FC236}">
                <a16:creationId xmlns:a16="http://schemas.microsoft.com/office/drawing/2014/main" id="{93D027ED-AE2A-42CE-80EC-CB827C6B66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516940"/>
              </p:ext>
            </p:extLst>
          </p:nvPr>
        </p:nvGraphicFramePr>
        <p:xfrm>
          <a:off x="838200" y="1690688"/>
          <a:ext cx="9965802" cy="34098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3160">
                  <a:extLst>
                    <a:ext uri="{9D8B030D-6E8A-4147-A177-3AD203B41FA5}">
                      <a16:colId xmlns:a16="http://schemas.microsoft.com/office/drawing/2014/main" val="1008908948"/>
                    </a:ext>
                  </a:extLst>
                </a:gridCol>
                <a:gridCol w="3986321">
                  <a:extLst>
                    <a:ext uri="{9D8B030D-6E8A-4147-A177-3AD203B41FA5}">
                      <a16:colId xmlns:a16="http://schemas.microsoft.com/office/drawing/2014/main" val="4150371806"/>
                    </a:ext>
                  </a:extLst>
                </a:gridCol>
                <a:gridCol w="3986321">
                  <a:extLst>
                    <a:ext uri="{9D8B030D-6E8A-4147-A177-3AD203B41FA5}">
                      <a16:colId xmlns:a16="http://schemas.microsoft.com/office/drawing/2014/main" val="1478665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Standard Plan</a:t>
                      </a:r>
                    </a:p>
                  </a:txBody>
                  <a:tcPr>
                    <a:lnB w="28575" cap="flat" cmpd="sng" algn="ctr">
                      <a:solidFill>
                        <a:srgbClr val="A0B8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Savings Plan</a:t>
                      </a:r>
                    </a:p>
                  </a:txBody>
                  <a:tcPr>
                    <a:lnB w="28575" cap="flat" cmpd="sng" algn="ctr">
                      <a:solidFill>
                        <a:srgbClr val="A0B8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873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Outpatient facility/</a:t>
                      </a:r>
                      <a:b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 care</a:t>
                      </a:r>
                      <a:r>
                        <a:rPr lang="en-US" sz="1800" b="1" kern="1200" baseline="30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en-US" sz="18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pay a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$115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copayment (outpatient services) or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$193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copayment (emergency care) plus the remaining allowed amount until you meet your deductible. Then, you pay the copayment plus your coinsurance.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A0B8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You pay the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full allowed amount 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until you meet your deductible. Then, you pay your coinsurance.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A0B8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017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Inpatient hospitalization</a:t>
                      </a:r>
                      <a:endParaRPr lang="en-US" sz="1800" b="1" kern="1200" baseline="300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You pay the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full allowed amount 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until you meet your deductible. Then, you pay your coinsurance.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You pay the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full allowed amount 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until you meet your deductible. Then, you pay your coinsurance.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19478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D898243-B9FD-411C-9434-9FBD14B5A7C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79362" y="5450325"/>
            <a:ext cx="82295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aseline="30000" dirty="0">
                <a:solidFill>
                  <a:schemeClr val="tx2"/>
                </a:solidFill>
              </a:rPr>
              <a:t>1</a:t>
            </a:r>
            <a:r>
              <a:rPr lang="en-US" altLang="en-US" sz="1000" dirty="0">
                <a:solidFill>
                  <a:schemeClr val="tx2"/>
                </a:solidFill>
              </a:rPr>
              <a:t>The $115 copayment for outpatient facility services is waived for dialysis services, partial hospitalizations, intensive outpatient services, electroconvulsive therapy and psychiatric medication management.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aseline="30000" dirty="0">
                <a:solidFill>
                  <a:schemeClr val="tx2"/>
                </a:solidFill>
              </a:rPr>
              <a:t>2</a:t>
            </a:r>
            <a:r>
              <a:rPr lang="en-US" altLang="en-US" sz="1000" dirty="0">
                <a:solidFill>
                  <a:schemeClr val="tx2"/>
                </a:solidFill>
              </a:rPr>
              <a:t>The $193 copayment for emergency care is waived if admitted.</a:t>
            </a:r>
          </a:p>
        </p:txBody>
      </p:sp>
    </p:spTree>
    <p:extLst>
      <p:ext uri="{BB962C8B-B14F-4D97-AF65-F5344CB8AC3E}">
        <p14:creationId xmlns:p14="http://schemas.microsoft.com/office/powerpoint/2010/main" val="257257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13"/>
    </mc:Choice>
    <mc:Fallback xmlns="">
      <p:transition spd="slow" advTm="4821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Standard Plan versus Savings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8024367-D536-4F59-B2ED-0E7825EDA9AF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6" name="Table 8">
            <a:extLst>
              <a:ext uri="{FF2B5EF4-FFF2-40B4-BE49-F238E27FC236}">
                <a16:creationId xmlns:a16="http://schemas.microsoft.com/office/drawing/2014/main" id="{93D027ED-AE2A-42CE-80EC-CB827C6B66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787015"/>
              </p:ext>
            </p:extLst>
          </p:nvPr>
        </p:nvGraphicFramePr>
        <p:xfrm>
          <a:off x="1001947" y="1826260"/>
          <a:ext cx="10165405" cy="320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3081">
                  <a:extLst>
                    <a:ext uri="{9D8B030D-6E8A-4147-A177-3AD203B41FA5}">
                      <a16:colId xmlns:a16="http://schemas.microsoft.com/office/drawing/2014/main" val="1008908948"/>
                    </a:ext>
                  </a:extLst>
                </a:gridCol>
                <a:gridCol w="4066162">
                  <a:extLst>
                    <a:ext uri="{9D8B030D-6E8A-4147-A177-3AD203B41FA5}">
                      <a16:colId xmlns:a16="http://schemas.microsoft.com/office/drawing/2014/main" val="4150371806"/>
                    </a:ext>
                  </a:extLst>
                </a:gridCol>
                <a:gridCol w="4066162">
                  <a:extLst>
                    <a:ext uri="{9D8B030D-6E8A-4147-A177-3AD203B41FA5}">
                      <a16:colId xmlns:a16="http://schemas.microsoft.com/office/drawing/2014/main" val="1478665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Standard Plan</a:t>
                      </a:r>
                    </a:p>
                  </a:txBody>
                  <a:tcPr>
                    <a:lnB w="28575" cap="flat" cmpd="sng" algn="ctr">
                      <a:solidFill>
                        <a:srgbClr val="A0B8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Savings Plan</a:t>
                      </a:r>
                    </a:p>
                  </a:txBody>
                  <a:tcPr>
                    <a:lnB w="28575" cap="flat" cmpd="sng" algn="ctr">
                      <a:solidFill>
                        <a:srgbClr val="A0B8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873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Prescription drugs</a:t>
                      </a:r>
                      <a:r>
                        <a:rPr lang="en-US" sz="1800" b="1" kern="1200" baseline="30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strike="sngStrike" kern="1200" baseline="300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dirty="0">
                          <a:solidFill>
                            <a:schemeClr val="tx2"/>
                          </a:solidFill>
                        </a:rPr>
                        <a:t>30-day supply/90-day supply at network pharmacy.</a:t>
                      </a:r>
                    </a:p>
                  </a:txBody>
                  <a:tcPr anchor="ctr"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Tier 1 (generic): </a:t>
                      </a:r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$13/$32</a:t>
                      </a:r>
                      <a:endParaRPr lang="en-US" sz="18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Tier 2 (preferred brand): </a:t>
                      </a:r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$46/$115</a:t>
                      </a:r>
                      <a:endParaRPr lang="en-US" sz="18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Tier 3 (non-preferred brand): </a:t>
                      </a:r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$77/$192</a:t>
                      </a:r>
                      <a:endParaRPr lang="en-US" sz="18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pay up to </a:t>
                      </a:r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$3,000 </a:t>
                      </a:r>
                      <a:r>
                        <a:rPr lang="en-US" sz="18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prescription drug copayments. Then, you pay nothing.</a:t>
                      </a:r>
                      <a:endParaRPr lang="en-US" sz="18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A0B8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You pay the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full allowed amount 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until you meet your deductible. Then, you pay your coinsurance. Drug costs are applied to your coinsurance maximum. When you reach the maximum, you pay nothing.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A0B8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01797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D6AA609-DA26-4A8E-BA66-D3D38B4DEB5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20883" y="5551454"/>
            <a:ext cx="82295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Prescription drugs are not covered at out-of-network pharmacies. Specialty medications are limited to a 30-day supply per fill.</a:t>
            </a:r>
          </a:p>
        </p:txBody>
      </p:sp>
    </p:spTree>
    <p:extLst>
      <p:ext uri="{BB962C8B-B14F-4D97-AF65-F5344CB8AC3E}">
        <p14:creationId xmlns:p14="http://schemas.microsoft.com/office/powerpoint/2010/main" val="254095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31"/>
    </mc:Choice>
    <mc:Fallback xmlns="">
      <p:transition spd="slow" advTm="7173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TRICARE Supplement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Administered by </a:t>
            </a:r>
            <a:r>
              <a:rPr lang="en-US" dirty="0">
                <a:hlinkClick r:id="rId5"/>
              </a:rPr>
              <a:t>Selman &amp; Company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Provides secondary coverage to TRICARE.</a:t>
            </a:r>
          </a:p>
          <a:p>
            <a:pPr lvl="1"/>
            <a:r>
              <a:rPr lang="en-US" dirty="0"/>
              <a:t>Must be enrolled in TRICARE. </a:t>
            </a:r>
          </a:p>
          <a:p>
            <a:pPr lvl="0"/>
            <a:r>
              <a:rPr lang="en-US" dirty="0"/>
              <a:t>No deductibles, coinsurance or out-of-pocket expenses for covered services.</a:t>
            </a:r>
          </a:p>
          <a:p>
            <a:pPr lvl="0"/>
            <a:r>
              <a:rPr lang="en-US" dirty="0"/>
              <a:t>PEBA does not confirm eligibility.</a:t>
            </a:r>
          </a:p>
          <a:p>
            <a:pPr lvl="1"/>
            <a:r>
              <a:rPr lang="en-US" dirty="0"/>
              <a:t>Eligible individuals must register with </a:t>
            </a:r>
            <a:r>
              <a:rPr lang="en-US" dirty="0">
                <a:hlinkClick r:id="rId6"/>
              </a:rPr>
              <a:t>Defense Enrollment Eligibility Reporting System</a:t>
            </a:r>
            <a:r>
              <a:rPr lang="en-US" dirty="0"/>
              <a:t> (DEERS). </a:t>
            </a:r>
          </a:p>
          <a:p>
            <a:pPr lvl="1"/>
            <a:r>
              <a:rPr lang="en-US" dirty="0"/>
              <a:t>Must not be eligible for Medicare.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8024367-D536-4F59-B2ED-0E7825EDA9A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4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84"/>
    </mc:Choice>
    <mc:Fallback xmlns="">
      <p:transition spd="slow" advTm="4668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PEBA Perks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b="1" dirty="0">
                <a:solidFill>
                  <a:srgbClr val="9E0000"/>
                </a:solidFill>
                <a:latin typeface="Garamond" panose="02020404030301010803" pitchFamily="18" charset="0"/>
              </a:rPr>
              <a:t>Free Value-based Benefits 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Adult Vaccinations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Flu Vaccine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Behavioral Health Management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Cervical Cancer Screening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Colorectal Cancer Screening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Diabetes Education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Heart Health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Mammogram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Maternity Management-Breast Pumps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Nicotine Cessation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No-pay Copay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Preventive Screenings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Adult and Child Well Visits Benefits (exams and immunizations)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Weight Management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endParaRPr lang="en-US" sz="2800" b="1" dirty="0">
              <a:solidFill>
                <a:srgbClr val="CA3836"/>
              </a:solidFill>
              <a:latin typeface="Garamond" panose="02020404030301010803" pitchFamily="18" charset="0"/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800" b="1" dirty="0">
                <a:solidFill>
                  <a:srgbClr val="9E0000"/>
                </a:solidFill>
                <a:latin typeface="Garamond" panose="02020404030301010803" pitchFamily="18" charset="0"/>
              </a:rPr>
              <a:t>For more details visit www.PEBAperks.com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green earth health food evenston il">
            <a:extLst>
              <a:ext uri="{FF2B5EF4-FFF2-40B4-BE49-F238E27FC236}">
                <a16:creationId xmlns:a16="http://schemas.microsoft.com/office/drawing/2014/main" id="{AEC9790B-FE01-2218-77C5-F92FDC2F6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18" y="3823820"/>
            <a:ext cx="1753808" cy="1458222"/>
          </a:xfrm>
          <a:prstGeom prst="rect">
            <a:avLst/>
          </a:prstGeom>
        </p:spPr>
      </p:pic>
      <p:pic>
        <p:nvPicPr>
          <p:cNvPr id="5" name="Picture 4" descr="Mother Kissing &lt;strong&gt;Baby&lt;/strong&gt; Free Stock Photo - Public Domain Pictures">
            <a:extLst>
              <a:ext uri="{FF2B5EF4-FFF2-40B4-BE49-F238E27FC236}">
                <a16:creationId xmlns:a16="http://schemas.microsoft.com/office/drawing/2014/main" id="{5D3F01D0-A7CE-90B0-7E29-AC354AFA6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820" y="1687513"/>
            <a:ext cx="1645030" cy="1205884"/>
          </a:xfrm>
          <a:prstGeom prst="rect">
            <a:avLst/>
          </a:prstGeom>
        </p:spPr>
      </p:pic>
      <p:pic>
        <p:nvPicPr>
          <p:cNvPr id="6" name="Picture 5" descr="Enfermedades vasculares: Prensa">
            <a:extLst>
              <a:ext uri="{FF2B5EF4-FFF2-40B4-BE49-F238E27FC236}">
                <a16:creationId xmlns:a16="http://schemas.microsoft.com/office/drawing/2014/main" id="{6AC9DEFF-7D43-E64D-BE16-3BF471204F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92" y="4215785"/>
            <a:ext cx="1801090" cy="11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4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505-B787-407F-834A-5E5E07AE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Telehealth: Blue CareonDemand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E50C4-1CD9-475D-8172-BE4112EA7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89064"/>
            <a:ext cx="8564880" cy="4108119"/>
          </a:xfrm>
        </p:spPr>
        <p:txBody>
          <a:bodyPr/>
          <a:lstStyle/>
          <a:p>
            <a:pPr>
              <a:defRPr/>
            </a:pPr>
            <a:r>
              <a:rPr lang="en-US" dirty="0"/>
              <a:t>24/7/365 access to doctors to diagnose and treat common conditions </a:t>
            </a:r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B2B2B2">
                  <a:lumMod val="10000"/>
                </a:srgbClr>
              </a:solidFill>
            </a:endParaRPr>
          </a:p>
        </p:txBody>
      </p:sp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AE7D0170-AE89-4C01-86D5-03B63BB7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25"/>
          <a:stretch/>
        </p:blipFill>
        <p:spPr bwMode="auto">
          <a:xfrm>
            <a:off x="1784033" y="2532063"/>
            <a:ext cx="3170238" cy="30876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K:\MGroup\Mktg\Services\Stephanie\Product\American Well\download on the app store.png">
            <a:extLst>
              <a:ext uri="{FF2B5EF4-FFF2-40B4-BE49-F238E27FC236}">
                <a16:creationId xmlns:a16="http://schemas.microsoft.com/office/drawing/2014/main" id="{C8CF4ED7-7375-4449-90FC-47CDD95CD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456" y="3864604"/>
            <a:ext cx="156527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K:\MGroup\Mktg\Services\Stephanie\Product\American Well\google play logo.jpg">
            <a:extLst>
              <a:ext uri="{FF2B5EF4-FFF2-40B4-BE49-F238E27FC236}">
                <a16:creationId xmlns:a16="http://schemas.microsoft.com/office/drawing/2014/main" id="{28465063-0014-4A7E-90FA-623C5713B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468" y="3864604"/>
            <a:ext cx="16605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86EF9B-2177-4ACB-833D-A9FA2A0B9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8129" y="4856164"/>
            <a:ext cx="4123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+mn-lt"/>
                <a:hlinkClick r:id="rId5"/>
              </a:rPr>
              <a:t>www.BlueCareOnDemandSC.com</a:t>
            </a:r>
            <a:endParaRPr lang="en-US" altLang="en-US" sz="2000" dirty="0">
              <a:latin typeface="+mn-lt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715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Tobacco-use premium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/>
              <a:t>Applies to State Health Plan subscribers only.</a:t>
            </a:r>
          </a:p>
          <a:p>
            <a:pPr lvl="0"/>
            <a:r>
              <a:rPr lang="en-US" dirty="0"/>
              <a:t>$40 per month for subscriber-only coverage.</a:t>
            </a:r>
          </a:p>
          <a:p>
            <a:pPr lvl="0"/>
            <a:r>
              <a:rPr lang="en-US" dirty="0"/>
              <a:t>$60 per month for other levels of coverage.</a:t>
            </a:r>
          </a:p>
          <a:p>
            <a:pPr lvl="0"/>
            <a:r>
              <a:rPr lang="en-US" dirty="0"/>
              <a:t>Automatically charged unless subscriber:</a:t>
            </a:r>
          </a:p>
          <a:p>
            <a:pPr lvl="1"/>
            <a:r>
              <a:rPr lang="en-US" dirty="0"/>
              <a:t>Certifies as non-tobacco or e-cigarette user during online enrollment or via </a:t>
            </a:r>
            <a:r>
              <a:rPr lang="en-US" i="1" dirty="0">
                <a:hlinkClick r:id="rId5"/>
              </a:rPr>
              <a:t>Certification Regarding Tobacco or E-cigarette Use</a:t>
            </a:r>
            <a:r>
              <a:rPr lang="en-US" dirty="0"/>
              <a:t> form; or</a:t>
            </a:r>
          </a:p>
          <a:p>
            <a:pPr lvl="1"/>
            <a:r>
              <a:rPr lang="en-US" dirty="0"/>
              <a:t>Certifies that all covered tobacco or e-cigarette users have completed the tobacco cessation program, </a:t>
            </a:r>
            <a:r>
              <a:rPr lang="en-US" dirty="0">
                <a:hlinkClick r:id="rId6"/>
              </a:rPr>
              <a:t>Quit For Life</a:t>
            </a:r>
            <a:r>
              <a:rPr lang="en-US" dirty="0"/>
              <a:t>.®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8024367-D536-4F59-B2ED-0E7825EDA9A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5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35"/>
    </mc:Choice>
    <mc:Fallback xmlns="">
      <p:transition spd="slow" advTm="4623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C9516-9343-7D35-EBF0-25CCB2E53281}"/>
              </a:ext>
            </a:extLst>
          </p:cNvPr>
          <p:cNvSpPr txBox="1"/>
          <p:nvPr/>
        </p:nvSpPr>
        <p:spPr>
          <a:xfrm>
            <a:off x="1852862" y="2413934"/>
            <a:ext cx="94086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j-ea"/>
                <a:cs typeface="+mj-cs"/>
              </a:rPr>
              <a:t>Managing Mental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52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F6A1AF6-8832-E12B-2E4E-8492B1E8EECD}"/>
              </a:ext>
            </a:extLst>
          </p:cNvPr>
          <p:cNvSpPr txBox="1">
            <a:spLocks/>
          </p:cNvSpPr>
          <p:nvPr/>
        </p:nvSpPr>
        <p:spPr>
          <a:xfrm>
            <a:off x="328942" y="-96601"/>
            <a:ext cx="11262511" cy="1081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sz="4800" dirty="0"/>
              <a:t>MyGROUP - Employee Assistance Program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DA184D8-921A-5D08-D3B7-399705065F52}"/>
              </a:ext>
            </a:extLst>
          </p:cNvPr>
          <p:cNvSpPr txBox="1">
            <a:spLocks/>
          </p:cNvSpPr>
          <p:nvPr/>
        </p:nvSpPr>
        <p:spPr>
          <a:xfrm>
            <a:off x="328942" y="1108658"/>
            <a:ext cx="5767058" cy="4937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/>
              <a:t>Assessment &amp; Counseling Services:</a:t>
            </a:r>
          </a:p>
          <a:p>
            <a:pPr lvl="1" algn="l"/>
            <a:r>
              <a:rPr lang="en-US" sz="2200" dirty="0"/>
              <a:t>Confidential services -Face to face, telephonic, and virtual options with a licensed clinician in your area</a:t>
            </a:r>
          </a:p>
          <a:p>
            <a:pPr lvl="1" algn="l"/>
            <a:r>
              <a:rPr lang="en-US" sz="2200" dirty="0"/>
              <a:t>Six sessions per individual, per issue</a:t>
            </a:r>
          </a:p>
          <a:p>
            <a:pPr lvl="1" algn="l"/>
            <a:r>
              <a:rPr lang="en-US" sz="2200" dirty="0">
                <a:ea typeface="Calibri" panose="020F0502020204030204" pitchFamily="34" charset="0"/>
              </a:rPr>
              <a:t>Covers all benefits-eligible employees and permanent members in household, including college students away from home through age 26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/>
              <a:t>Online Services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/>
              <a:t>Legal Services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/>
              <a:t>Financial Services</a:t>
            </a:r>
          </a:p>
        </p:txBody>
      </p:sp>
      <p:pic>
        <p:nvPicPr>
          <p:cNvPr id="10" name="Content Placeholder 3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CE6FF254-C40F-3756-C9F2-A8CB2E4F1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017" y="1108658"/>
            <a:ext cx="4570527" cy="339217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B2F5E0-8F2A-2753-486A-D61340160B63}"/>
              </a:ext>
            </a:extLst>
          </p:cNvPr>
          <p:cNvSpPr txBox="1">
            <a:spLocks/>
          </p:cNvSpPr>
          <p:nvPr/>
        </p:nvSpPr>
        <p:spPr>
          <a:xfrm>
            <a:off x="8087807" y="4624450"/>
            <a:ext cx="3970531" cy="2122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Phone</a:t>
            </a:r>
            <a:r>
              <a:rPr lang="en-US" sz="1800" dirty="0"/>
              <a:t>: (800) 633-3353</a:t>
            </a:r>
          </a:p>
          <a:p>
            <a:r>
              <a:rPr lang="en-US" sz="1800" b="1" dirty="0"/>
              <a:t>Online</a:t>
            </a:r>
            <a:r>
              <a:rPr lang="en-US" sz="1800" dirty="0"/>
              <a:t>: </a:t>
            </a:r>
            <a:r>
              <a:rPr lang="en-US" sz="1800" dirty="0">
                <a:hlinkClick r:id="rId4"/>
              </a:rPr>
              <a:t>www.mygroup.com</a:t>
            </a:r>
            <a:r>
              <a:rPr lang="en-US" sz="1800" dirty="0"/>
              <a:t>  </a:t>
            </a:r>
          </a:p>
          <a:p>
            <a:pPr lvl="1"/>
            <a:r>
              <a:rPr lang="en-US" sz="1800" dirty="0"/>
              <a:t>Click on My Portal Login</a:t>
            </a:r>
          </a:p>
          <a:p>
            <a:pPr lvl="1"/>
            <a:r>
              <a:rPr lang="en-US" sz="1800" dirty="0"/>
              <a:t>Click on Work-Life</a:t>
            </a:r>
          </a:p>
          <a:p>
            <a:pPr lvl="2"/>
            <a:r>
              <a:rPr lang="en-US" sz="1800" b="1" dirty="0"/>
              <a:t>Username</a:t>
            </a:r>
            <a:r>
              <a:rPr lang="en-US" sz="1800" dirty="0"/>
              <a:t>: usc</a:t>
            </a:r>
          </a:p>
          <a:p>
            <a:pPr lvl="2"/>
            <a:r>
              <a:rPr lang="en-US" sz="1800" b="1" dirty="0"/>
              <a:t>Password</a:t>
            </a:r>
            <a:r>
              <a:rPr lang="en-US" sz="1800" dirty="0"/>
              <a:t>: guest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CC8943-0F0C-E262-55EC-73B13E0EA057}"/>
              </a:ext>
            </a:extLst>
          </p:cNvPr>
          <p:cNvSpPr txBox="1"/>
          <p:nvPr/>
        </p:nvSpPr>
        <p:spPr>
          <a:xfrm>
            <a:off x="4562737" y="4679957"/>
            <a:ext cx="3066526" cy="16557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40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MERU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Online health care provider that offers State Health Plan primary members an evidence-based program that is clinically proven to reduce anxiety, stress, depression and burnout.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No cost to members.</a:t>
            </a:r>
          </a:p>
          <a:p>
            <a:r>
              <a:rPr lang="en-US" dirty="0">
                <a:hlinkClick r:id="rId4"/>
              </a:rPr>
              <a:t>How it works - Meru Health</a:t>
            </a:r>
            <a:endParaRPr lang="en-US" dirty="0"/>
          </a:p>
          <a:p>
            <a:r>
              <a:rPr lang="en-US" dirty="0">
                <a:hlinkClick r:id="rId5"/>
              </a:rPr>
              <a:t>Companion Benefit Alternatives (CBA) - Meru Health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130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A00987-59B8-F497-D5F2-E0341080D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339" y="1595657"/>
            <a:ext cx="3565321" cy="28354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0F3496-BD7F-6371-2C6C-E7BC8B295FE7}"/>
              </a:ext>
            </a:extLst>
          </p:cNvPr>
          <p:cNvSpPr txBox="1"/>
          <p:nvPr/>
        </p:nvSpPr>
        <p:spPr>
          <a:xfrm>
            <a:off x="2147888" y="4800678"/>
            <a:ext cx="62198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E0000"/>
                </a:solidFill>
              </a:rPr>
              <a:t>Dental Benefits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b="0" dirty="0"/>
              <a:t>Administered by BlueCross </a:t>
            </a:r>
            <a:br>
              <a:rPr lang="en-US" b="0" dirty="0"/>
            </a:br>
            <a:r>
              <a:rPr lang="en-US" b="0" dirty="0"/>
              <a:t>BlueShield of South Carolina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641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4E27D-E21F-7531-E978-6540CC58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Benefits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EF058-B43D-0CF8-7856-F151E46AD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Division of Human Resources-Central Benefits Office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4264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A58B-9316-9D5F-84A8-766F88E11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BFD57-18BF-E06C-0796-60CC1113A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have two options for dental coverage:</a:t>
            </a:r>
          </a:p>
          <a:p>
            <a:pPr lvl="1"/>
            <a:r>
              <a:rPr lang="en-US" dirty="0"/>
              <a:t>Dental Plus; or</a:t>
            </a:r>
          </a:p>
          <a:p>
            <a:pPr lvl="1"/>
            <a:r>
              <a:rPr lang="en-US" dirty="0"/>
              <a:t>Basic Dental.</a:t>
            </a:r>
          </a:p>
          <a:p>
            <a:r>
              <a:rPr lang="en-US" dirty="0"/>
              <a:t>When you make your election, you’ll choose Dental Plus or Basic Dental, not both.</a:t>
            </a:r>
          </a:p>
          <a:p>
            <a:r>
              <a:rPr lang="en-US" dirty="0"/>
              <a:t>There is a two-year commitment for dental coverage. You may enroll in or drop dental:</a:t>
            </a:r>
          </a:p>
          <a:p>
            <a:pPr lvl="1"/>
            <a:r>
              <a:rPr lang="en-US" dirty="0"/>
              <a:t>During initial enrollment;</a:t>
            </a:r>
          </a:p>
          <a:p>
            <a:pPr lvl="1"/>
            <a:r>
              <a:rPr lang="en-US" dirty="0"/>
              <a:t>During open enrollment in odd-numbered years; or</a:t>
            </a:r>
          </a:p>
          <a:p>
            <a:pPr lvl="1"/>
            <a:r>
              <a:rPr lang="en-US" dirty="0"/>
              <a:t>Within 31 days of a special eligibility situation.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B59C5-F7D2-F5BA-7BA4-B0920EA7F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4367-D536-4F59-B2ED-0E7825EDA9A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53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Dental Plus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/>
              <a:t>Pays more and has higher premiums and lower out-of-pocket costs.</a:t>
            </a:r>
          </a:p>
          <a:p>
            <a:pPr lvl="0"/>
            <a:r>
              <a:rPr lang="en-US" dirty="0"/>
              <a:t>Has higher allowed amounts, which are the maximum amounts allowed by the plan for a covered service.</a:t>
            </a:r>
          </a:p>
          <a:p>
            <a:pPr lvl="0"/>
            <a:r>
              <a:rPr lang="en-US" dirty="0"/>
              <a:t>Network providers cannot charge you for the difference in their cost and the allowed amount.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8024367-D536-4F59-B2ED-0E7825EDA9A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55"/>
    </mc:Choice>
    <mc:Fallback xmlns="">
      <p:transition spd="slow" advTm="4215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Basic Dental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/>
              <a:t>Pays less and has lower premiums and higher out-of-pocket costs.</a:t>
            </a:r>
          </a:p>
          <a:p>
            <a:pPr lvl="0"/>
            <a:r>
              <a:rPr lang="en-US" dirty="0"/>
              <a:t>Has lower allowed amounts, which are the maximum amounts allowed by the plan for a covered service.</a:t>
            </a:r>
          </a:p>
          <a:p>
            <a:pPr lvl="0"/>
            <a:r>
              <a:rPr lang="en-US" dirty="0"/>
              <a:t>There is no network for Basic Dental; therefore, providers can charge you for the difference in their cost and the allowed amount.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8024367-D536-4F59-B2ED-0E7825EDA9A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6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34"/>
    </mc:Choice>
    <mc:Fallback xmlns="">
      <p:transition spd="slow" advTm="2443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 of benefits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ED0C97B-2537-405A-BA1E-75AAB7F79F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961407"/>
              </p:ext>
            </p:extLst>
          </p:nvPr>
        </p:nvGraphicFramePr>
        <p:xfrm>
          <a:off x="838199" y="1690688"/>
          <a:ext cx="10515600" cy="3845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1008908948"/>
                    </a:ext>
                  </a:extLst>
                </a:gridCol>
                <a:gridCol w="4089400">
                  <a:extLst>
                    <a:ext uri="{9D8B030D-6E8A-4147-A177-3AD203B41FA5}">
                      <a16:colId xmlns:a16="http://schemas.microsoft.com/office/drawing/2014/main" val="4150371806"/>
                    </a:ext>
                  </a:extLst>
                </a:gridCol>
                <a:gridCol w="4089400">
                  <a:extLst>
                    <a:ext uri="{9D8B030D-6E8A-4147-A177-3AD203B41FA5}">
                      <a16:colId xmlns:a16="http://schemas.microsoft.com/office/drawing/2014/main" val="1478665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Dental Plus</a:t>
                      </a:r>
                    </a:p>
                  </a:txBody>
                  <a:tcPr>
                    <a:lnB w="28575" cap="flat" cmpd="sng" algn="ctr">
                      <a:solidFill>
                        <a:srgbClr val="A0B8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Basic Dental</a:t>
                      </a:r>
                    </a:p>
                  </a:txBody>
                  <a:tcPr>
                    <a:lnB w="28575" cap="flat" cmpd="sng" algn="ctr">
                      <a:solidFill>
                        <a:srgbClr val="A0B8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873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</a:rPr>
                        <a:t>Diagnostic and preventive</a:t>
                      </a:r>
                    </a:p>
                    <a:p>
                      <a:pPr lvl="0" algn="l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Exams, cleanings, X-rays</a:t>
                      </a:r>
                      <a:endParaRPr lang="en-US" sz="1500" i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You do not pay a deductible. The Plan will pay 100% of a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</a:rPr>
                        <a:t>higher allowed amount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. In network, a provider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</a:rPr>
                        <a:t>cannot charge you for the difference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in its cost and the allowed amount.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A0B8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You do not pay a deductible. The Plan will pay 100% of a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lower allowed amount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. A provider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can charge you for the difference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 in its cost and the allowed amount.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A0B8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017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</a:rPr>
                        <a:t>Basic</a:t>
                      </a:r>
                    </a:p>
                    <a:p>
                      <a:pPr lvl="0" algn="l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Fillings, oral surgery, root canals</a:t>
                      </a:r>
                      <a:endParaRPr lang="en-US" sz="1500" i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You pay up to a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</a:rPr>
                        <a:t>$25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deductible per person.</a:t>
                      </a:r>
                      <a:r>
                        <a:rPr lang="en-US" sz="1800" baseline="30000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 The Plan will pay 80% of a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</a:rPr>
                        <a:t>higher allowed amount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. In network, a provider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</a:rPr>
                        <a:t>cannot charge you for the difference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in its cost and the allowed amount.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You pay up to a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$25 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deductible per person.</a:t>
                      </a:r>
                      <a:r>
                        <a:rPr lang="en-US" sz="1800" b="0" baseline="30000" dirty="0">
                          <a:solidFill>
                            <a:schemeClr val="tx2"/>
                          </a:solidFill>
                        </a:rPr>
                        <a:t>1</a:t>
                      </a:r>
                      <a:r>
                        <a:rPr lang="en-US" sz="1800" b="0" baseline="0" dirty="0">
                          <a:solidFill>
                            <a:schemeClr val="tx2"/>
                          </a:solidFill>
                        </a:rPr>
                        <a:t> The Plan will pay 80% of a </a:t>
                      </a:r>
                      <a:r>
                        <a:rPr lang="en-US" sz="1800" b="1" baseline="0" dirty="0">
                          <a:solidFill>
                            <a:schemeClr val="tx2"/>
                          </a:solidFill>
                        </a:rPr>
                        <a:t>lower allowed amount</a:t>
                      </a:r>
                      <a:r>
                        <a:rPr lang="en-US" sz="1800" b="0" baseline="0" dirty="0">
                          <a:solidFill>
                            <a:schemeClr val="tx2"/>
                          </a:solidFill>
                        </a:rPr>
                        <a:t>. A provider </a:t>
                      </a:r>
                      <a:r>
                        <a:rPr lang="en-US" sz="1800" b="1" baseline="0" dirty="0">
                          <a:solidFill>
                            <a:schemeClr val="tx2"/>
                          </a:solidFill>
                        </a:rPr>
                        <a:t>can charge you for the difference </a:t>
                      </a:r>
                      <a:r>
                        <a:rPr lang="en-US" sz="1800" b="0" baseline="0" dirty="0">
                          <a:solidFill>
                            <a:schemeClr val="tx2"/>
                          </a:solidFill>
                        </a:rPr>
                        <a:t>in its cost and the allowed amount.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6519478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8024367-D536-4F59-B2ED-0E7825EDA9A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5036DA8-9C96-4419-92D9-09A7BA06DB73}"/>
              </a:ext>
            </a:extLst>
          </p:cNvPr>
          <p:cNvSpPr/>
          <p:nvPr/>
        </p:nvSpPr>
        <p:spPr>
          <a:xfrm>
            <a:off x="838199" y="5758102"/>
            <a:ext cx="82295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baseline="30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basic or prosthodontics services, you pay only one deductible. Deductible is limited to three per family per year.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2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23"/>
    </mc:Choice>
    <mc:Fallback xmlns="">
      <p:transition spd="slow" advTm="2602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 of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8024367-D536-4F59-B2ED-0E7825EDA9A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9D02A65-C389-42B9-99A5-483635A50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697766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aseline="30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1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If you have basic or prosthodontics services, you pay only one deductible. Deductible is limited to three per family per year.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aseline="30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1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 is a $1,000 maximum lifetime benefit for each covered child, regardless of plan or plan year.</a:t>
            </a:r>
          </a:p>
        </p:txBody>
      </p:sp>
      <p:graphicFrame>
        <p:nvGraphicFramePr>
          <p:cNvPr id="23" name="Table 8">
            <a:extLst>
              <a:ext uri="{FF2B5EF4-FFF2-40B4-BE49-F238E27FC236}">
                <a16:creationId xmlns:a16="http://schemas.microsoft.com/office/drawing/2014/main" id="{60C83B00-0CDE-4D9E-A009-81D60B160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779752"/>
              </p:ext>
            </p:extLst>
          </p:nvPr>
        </p:nvGraphicFramePr>
        <p:xfrm>
          <a:off x="838200" y="1493557"/>
          <a:ext cx="10515600" cy="4204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1008908948"/>
                    </a:ext>
                  </a:extLst>
                </a:gridCol>
                <a:gridCol w="4089400">
                  <a:extLst>
                    <a:ext uri="{9D8B030D-6E8A-4147-A177-3AD203B41FA5}">
                      <a16:colId xmlns:a16="http://schemas.microsoft.com/office/drawing/2014/main" val="4150371806"/>
                    </a:ext>
                  </a:extLst>
                </a:gridCol>
                <a:gridCol w="4089400">
                  <a:extLst>
                    <a:ext uri="{9D8B030D-6E8A-4147-A177-3AD203B41FA5}">
                      <a16:colId xmlns:a16="http://schemas.microsoft.com/office/drawing/2014/main" val="1478665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Dental Plus</a:t>
                      </a:r>
                    </a:p>
                  </a:txBody>
                  <a:tcPr>
                    <a:lnB w="28575" cap="flat" cmpd="sng" algn="ctr">
                      <a:solidFill>
                        <a:srgbClr val="A0B8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Basic Dental</a:t>
                      </a:r>
                    </a:p>
                  </a:txBody>
                  <a:tcPr>
                    <a:lnB w="28575" cap="flat" cmpd="sng" algn="ctr">
                      <a:solidFill>
                        <a:srgbClr val="A0B8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873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Prosthodontics</a:t>
                      </a:r>
                    </a:p>
                    <a:p>
                      <a:pPr lvl="0" algn="l"/>
                      <a:r>
                        <a:rPr lang="en-US" sz="1500" i="1" dirty="0">
                          <a:solidFill>
                            <a:schemeClr val="tx2"/>
                          </a:solidFill>
                        </a:rPr>
                        <a:t>Crowns, bridges, dentures, implants</a:t>
                      </a:r>
                      <a:endParaRPr lang="en-US" sz="1500" i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pay up to a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deductible per person.</a:t>
                      </a:r>
                      <a:r>
                        <a:rPr lang="en-US" sz="1800" b="0" baseline="30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Plan will pay 50% of a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higher allowed amount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In network, a provider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cannot charge you for the difference 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its cost and the allowed amount.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A0B8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+mn-lt"/>
                        </a:rPr>
                        <a:t>You pay up to a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$25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+mn-lt"/>
                        </a:rPr>
                        <a:t> deductible per person.</a:t>
                      </a:r>
                      <a:r>
                        <a:rPr lang="en-US" sz="1800" b="0" baseline="30000" dirty="0">
                          <a:solidFill>
                            <a:schemeClr val="tx2"/>
                          </a:solidFill>
                          <a:latin typeface="+mn-lt"/>
                        </a:rPr>
                        <a:t>1</a:t>
                      </a:r>
                      <a:r>
                        <a:rPr lang="en-US" sz="18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The Plan will pay 50% of a </a:t>
                      </a:r>
                      <a:r>
                        <a:rPr lang="en-US" sz="18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lower allowed amount</a:t>
                      </a:r>
                      <a:r>
                        <a:rPr lang="en-US" sz="18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. A provider </a:t>
                      </a:r>
                      <a:r>
                        <a:rPr lang="en-US" sz="18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can charge you for the difference</a:t>
                      </a:r>
                      <a:r>
                        <a:rPr lang="en-US" sz="18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in its cost and the allowed amount.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A0B8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017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Orthodontics</a:t>
                      </a:r>
                      <a:r>
                        <a:rPr lang="en-US" sz="1800" b="1" kern="1200" baseline="30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lvl="0" algn="l"/>
                      <a:r>
                        <a:rPr lang="en-US" sz="1500" i="1" dirty="0">
                          <a:solidFill>
                            <a:schemeClr val="tx2"/>
                          </a:solidFill>
                        </a:rPr>
                        <a:t>Limited to covered children ages 18 and younger</a:t>
                      </a:r>
                      <a:endParaRPr lang="en-US" sz="1500" i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do not pay a deductible. There is a $1,000 lifetime benefit for each covered child.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+mn-lt"/>
                        </a:rPr>
                        <a:t>You do not pay a deductible. There is a $1,000 lifetime benefit for each covered child.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19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Maximum payment</a:t>
                      </a:r>
                      <a:endParaRPr lang="en-US" sz="1800" i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$2,000 per</a:t>
                      </a:r>
                      <a:r>
                        <a:rPr lang="en-US" sz="180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person each year for diagnostic and preventive, basic and prosthodontics services.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+mn-lt"/>
                        </a:rPr>
                        <a:t>$1,000 per person each year for diagnostic and preventive, basic and prosthodontics services.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55017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47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19"/>
    </mc:Choice>
    <mc:Fallback xmlns="">
      <p:transition spd="slow" advTm="4291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769DC039-AA31-B39E-94BA-09647EFFA1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6" r="606"/>
          <a:stretch>
            <a:fillRect/>
          </a:stretch>
        </p:blipFill>
        <p:spPr>
          <a:xfrm>
            <a:off x="3352800" y="1069975"/>
            <a:ext cx="5486400" cy="36716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367CC6-0074-BFAE-F99D-E80AE33EA8E8}"/>
              </a:ext>
            </a:extLst>
          </p:cNvPr>
          <p:cNvSpPr txBox="1"/>
          <p:nvPr/>
        </p:nvSpPr>
        <p:spPr>
          <a:xfrm>
            <a:off x="2986088" y="5141694"/>
            <a:ext cx="6219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E0000"/>
                </a:solidFill>
              </a:rPr>
              <a:t>Vision Care</a:t>
            </a:r>
            <a:br>
              <a:rPr lang="en-US" dirty="0">
                <a:solidFill>
                  <a:srgbClr val="9E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718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Vision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SzPct val="90000"/>
              <a:defRPr/>
            </a:pPr>
            <a:r>
              <a:rPr lang="en-US" dirty="0"/>
              <a:t>Administered by EyeMed</a:t>
            </a:r>
          </a:p>
          <a:p>
            <a:pPr fontAlgn="auto">
              <a:spcAft>
                <a:spcPts val="0"/>
              </a:spcAft>
              <a:buSzPct val="90000"/>
              <a:defRPr/>
            </a:pPr>
            <a:r>
              <a:rPr lang="en-US" dirty="0"/>
              <a:t>Eye exams</a:t>
            </a:r>
          </a:p>
          <a:p>
            <a:pPr fontAlgn="auto">
              <a:spcAft>
                <a:spcPts val="0"/>
              </a:spcAft>
              <a:buSzPct val="90000"/>
              <a:defRPr/>
            </a:pPr>
            <a:r>
              <a:rPr lang="en-US" dirty="0"/>
              <a:t>Frames and lenses</a:t>
            </a:r>
          </a:p>
          <a:p>
            <a:pPr fontAlgn="auto">
              <a:spcAft>
                <a:spcPts val="0"/>
              </a:spcAft>
              <a:buSzPct val="90000"/>
              <a:defRPr/>
            </a:pPr>
            <a:r>
              <a:rPr lang="en-US" dirty="0"/>
              <a:t>Contact lens services and materials</a:t>
            </a:r>
          </a:p>
          <a:p>
            <a:pPr fontAlgn="auto">
              <a:spcAft>
                <a:spcPts val="0"/>
              </a:spcAft>
              <a:buSzPct val="90000"/>
              <a:defRPr/>
            </a:pPr>
            <a:r>
              <a:rPr lang="en-US" dirty="0"/>
              <a:t>Diabetic eye care benefit</a:t>
            </a:r>
          </a:p>
          <a:p>
            <a:pPr fontAlgn="auto">
              <a:spcAft>
                <a:spcPts val="0"/>
              </a:spcAft>
              <a:buSzPct val="90000"/>
              <a:defRPr/>
            </a:pPr>
            <a:r>
              <a:rPr lang="en-US" dirty="0"/>
              <a:t>Discounts on LASIK and PRK vision correction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6132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Premiums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1F585-2319-7022-A146-F625AB316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highlight>
                  <a:srgbClr val="F0F0F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Monthly premiums for health, dental, and vision are available on the Insurance Benefits page of SC.edu and </a:t>
            </a:r>
            <a:r>
              <a:rPr lang="en-US" dirty="0">
                <a:effectLst/>
                <a:highlight>
                  <a:srgbClr val="F0F0F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PEBA.sc.gov/monthly-premiums</a:t>
            </a:r>
            <a:r>
              <a:rPr lang="en-US" dirty="0">
                <a:effectLst/>
                <a:highlight>
                  <a:srgbClr val="F0F0F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highlight>
                <a:srgbClr val="F0F0F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11360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AB1AE2C8-121C-E75E-13BE-9C982BDB1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819" b="1819"/>
          <a:stretch>
            <a:fillRect/>
          </a:stretch>
        </p:blipFill>
        <p:spPr>
          <a:xfrm>
            <a:off x="4128781" y="1758922"/>
            <a:ext cx="3934437" cy="2877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7A6CBC-E514-5415-7AC4-9F7A32A645C5}"/>
              </a:ext>
            </a:extLst>
          </p:cNvPr>
          <p:cNvSpPr txBox="1"/>
          <p:nvPr/>
        </p:nvSpPr>
        <p:spPr>
          <a:xfrm>
            <a:off x="2309813" y="4967585"/>
            <a:ext cx="62198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E0000"/>
                </a:solidFill>
              </a:rPr>
              <a:t>Life Insurance Benefits</a:t>
            </a:r>
            <a:br>
              <a:rPr lang="en-US" dirty="0">
                <a:solidFill>
                  <a:srgbClr val="9E0000"/>
                </a:solidFill>
              </a:rPr>
            </a:br>
            <a:r>
              <a:rPr lang="en-US" b="0" dirty="0"/>
              <a:t>Term-Life</a:t>
            </a:r>
            <a:br>
              <a:rPr lang="en-US" b="0" dirty="0"/>
            </a:br>
            <a:r>
              <a:rPr lang="en-US" b="0" dirty="0"/>
              <a:t>Administered by MetLife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14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Life Insurance Options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Basic Life</a:t>
            </a:r>
          </a:p>
          <a:p>
            <a:pPr lvl="1" indent="-3429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$3,000 at no cost to all eligible employees under age 70</a:t>
            </a:r>
          </a:p>
          <a:p>
            <a:pPr lvl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Optional Life Insurance</a:t>
            </a:r>
          </a:p>
          <a:p>
            <a:pPr lvl="1" indent="-3429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Coverage up to three times salary, if enrolled within 31 days of employment</a:t>
            </a:r>
          </a:p>
          <a:p>
            <a:pPr lvl="1" indent="-3429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Medical evidence required for additional coverage</a:t>
            </a:r>
          </a:p>
          <a:p>
            <a:pPr lvl="1" indent="-3429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Maximum coverage level of $500,000</a:t>
            </a:r>
          </a:p>
          <a:p>
            <a:pPr lvl="1" indent="-3429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</a:rPr>
              <a:t>Premium based on amount of coverage and employee’s 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2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USC Benefits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University of South Carolina offers eligible employees a comprehensive benefits package through the state's Public Employee Benefit Authority (PEBA) program. In addition, we offer voluntary benefits to supplement state coverage.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not a comprehensive overview of the benefits offered by USC and PEBA. For more additional information, please refer to our website and available resources.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2141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Life – Spouse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Employee not enrolled in Optional Life</a:t>
            </a:r>
          </a:p>
          <a:p>
            <a:pPr lvl="1" indent="-3429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New hire can enroll spouse for $10,000 or $20,000</a:t>
            </a:r>
          </a:p>
          <a:p>
            <a:pPr lvl="1" indent="-3429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Premiums based on spouse’s age and coverage level</a:t>
            </a:r>
          </a:p>
          <a:p>
            <a:pPr lvl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</a:rPr>
              <a:t>Employee enrolled in Optional Life</a:t>
            </a:r>
          </a:p>
          <a:p>
            <a:pPr lvl="1" indent="-3429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</a:rPr>
              <a:t>Evidence of insurability required</a:t>
            </a:r>
          </a:p>
          <a:p>
            <a:pPr lvl="2" indent="-3429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</a:rPr>
              <a:t>Up to 50 percent of employee’s Optional Life</a:t>
            </a:r>
          </a:p>
          <a:p>
            <a:pPr lvl="2" indent="-3429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</a:rPr>
              <a:t>$100,000  maximum</a:t>
            </a:r>
          </a:p>
          <a:p>
            <a:pPr lvl="1" indent="-3429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</a:rPr>
              <a:t>Accidental death and dismemberment benefits</a:t>
            </a:r>
          </a:p>
          <a:p>
            <a:pPr lvl="1" indent="-3429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</a:rPr>
              <a:t>Suicide exclusion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44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Life - Child Insurance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Dependent Life-Child</a:t>
            </a:r>
          </a:p>
          <a:p>
            <a:pPr lvl="1" indent="-3429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$15,000 per child</a:t>
            </a:r>
          </a:p>
          <a:p>
            <a:pPr lvl="1" indent="-3429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Premiums of $1.26 per month, regardless of number of children covered</a:t>
            </a:r>
          </a:p>
          <a:p>
            <a:pPr lvl="1" indent="-3429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Can enroll eligible children throughout the year without medical evidence of good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46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DA9AAD-8EE0-F74C-1649-8FF461868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620" y="1640048"/>
            <a:ext cx="3078760" cy="27096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388544-C6C7-109F-FDAA-84400FBDF5E7}"/>
              </a:ext>
            </a:extLst>
          </p:cNvPr>
          <p:cNvSpPr txBox="1"/>
          <p:nvPr/>
        </p:nvSpPr>
        <p:spPr>
          <a:xfrm>
            <a:off x="2386013" y="4572306"/>
            <a:ext cx="6219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E0000"/>
                </a:solidFill>
              </a:rPr>
              <a:t>Long Term Disability Benefits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b="0" dirty="0"/>
              <a:t>Administered by The Standard Insurance Company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6226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Long-Term Disability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0000"/>
              <a:tabLst>
                <a:tab pos="968375" algn="l"/>
                <a:tab pos="1371600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Premiums paid by employer</a:t>
            </a:r>
          </a:p>
          <a:p>
            <a:pPr>
              <a:buSzPct val="90000"/>
              <a:tabLst>
                <a:tab pos="968375" algn="l"/>
                <a:tab pos="1371600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Employee automatically enrolled with selection of eligible health plan</a:t>
            </a:r>
          </a:p>
          <a:p>
            <a:pPr>
              <a:buSzPct val="90000"/>
              <a:tabLst>
                <a:tab pos="968375" algn="l"/>
                <a:tab pos="1371600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Helps protect a portion of your income if you become disabled as defined by the Plan</a:t>
            </a:r>
          </a:p>
          <a:p>
            <a:pPr>
              <a:buSzPct val="90000"/>
              <a:tabLst>
                <a:tab pos="968375" algn="l"/>
                <a:tab pos="1371600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62.5 percent benefit, up to $800 per month</a:t>
            </a:r>
          </a:p>
          <a:p>
            <a:pPr>
              <a:buSzPct val="90000"/>
              <a:tabLst>
                <a:tab pos="968375" algn="l"/>
                <a:tab pos="1371600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90-day waiting 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32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Long-term Disability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SzPct val="90000"/>
              <a:tabLst>
                <a:tab pos="968375" algn="l"/>
                <a:tab pos="1371600" algn="l"/>
              </a:tabLst>
            </a:pPr>
            <a:r>
              <a:rPr lang="en-US" altLang="en-US" dirty="0">
                <a:solidFill>
                  <a:srgbClr val="000000"/>
                </a:solidFill>
                <a:ea typeface="+mn-ea"/>
              </a:rPr>
              <a:t>Benefit is 65 percent of monthly salary, up to $8,000 per month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SzPct val="90000"/>
              <a:tabLst>
                <a:tab pos="968375" algn="l"/>
                <a:tab pos="1371600" algn="l"/>
              </a:tabLst>
            </a:pPr>
            <a:r>
              <a:rPr lang="en-US" altLang="en-US" dirty="0">
                <a:solidFill>
                  <a:srgbClr val="000000"/>
                </a:solidFill>
                <a:ea typeface="+mn-ea"/>
              </a:rPr>
              <a:t>Choice of two plans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</a:pPr>
            <a:r>
              <a:rPr lang="en-US" altLang="en-US" dirty="0">
                <a:solidFill>
                  <a:srgbClr val="000000"/>
                </a:solidFill>
                <a:ea typeface="+mn-ea"/>
              </a:rPr>
              <a:t>90-day benefit waiting period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tabLst>
                <a:tab pos="968375" algn="l"/>
                <a:tab pos="1371600" algn="l"/>
              </a:tabLst>
            </a:pPr>
            <a:r>
              <a:rPr lang="en-US" altLang="en-US" dirty="0">
                <a:solidFill>
                  <a:srgbClr val="000000"/>
                </a:solidFill>
                <a:ea typeface="+mn-ea"/>
              </a:rPr>
              <a:t>180-day benefit waiting period</a:t>
            </a:r>
            <a:endParaRPr lang="en-US" altLang="en-US" dirty="0">
              <a:solidFill>
                <a:srgbClr val="B2B2B2">
                  <a:lumMod val="10000"/>
                </a:srgbClr>
              </a:solidFill>
              <a:ea typeface="+mn-e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05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7204D5-9CB6-180A-699E-3E114A3B3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631" y="1507843"/>
            <a:ext cx="2827088" cy="2350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E8B06-581A-FF58-F0E8-7079796E8D8D}"/>
              </a:ext>
            </a:extLst>
          </p:cNvPr>
          <p:cNvSpPr txBox="1"/>
          <p:nvPr/>
        </p:nvSpPr>
        <p:spPr>
          <a:xfrm>
            <a:off x="2862263" y="4400106"/>
            <a:ext cx="6219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E0000"/>
                </a:solidFill>
              </a:rPr>
              <a:t>MoneyPlus Benefits</a:t>
            </a:r>
            <a:br>
              <a:rPr lang="en-US" dirty="0">
                <a:solidFill>
                  <a:srgbClr val="9E0000"/>
                </a:solidFill>
              </a:rPr>
            </a:br>
            <a:r>
              <a:rPr lang="en-US" b="0" dirty="0"/>
              <a:t>Administered by ASIFlex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MoneyPlus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defTabSz="914400" fontAlgn="auto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SzPct val="90000"/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Pretax premiums</a:t>
            </a:r>
          </a:p>
          <a:p>
            <a:pPr marL="228600" lvl="0" indent="-228600" defTabSz="914400" fontAlgn="auto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SzPct val="90000"/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Medical Spending Account (MSA)</a:t>
            </a:r>
          </a:p>
          <a:p>
            <a:pPr marL="228600" lvl="0" indent="-228600" defTabSz="914400" fontAlgn="auto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SzPct val="90000"/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Dependent Care Spending Account (DCSA)</a:t>
            </a:r>
          </a:p>
          <a:p>
            <a:pPr marL="228600" lvl="0" indent="-228600" defTabSz="914400" fontAlgn="auto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SzPct val="90000"/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Health Savings Account (HSA)</a:t>
            </a:r>
          </a:p>
          <a:p>
            <a:pPr marL="228600" lvl="0" indent="-228600" defTabSz="914400" fontAlgn="auto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SzPct val="90000"/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  <a:ea typeface="+mn-ea"/>
              </a:rPr>
              <a:t>Limited-use Medical Spending Account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00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C26327-7D7F-CF62-63A4-2EEF840C2BB6}"/>
              </a:ext>
            </a:extLst>
          </p:cNvPr>
          <p:cNvSpPr txBox="1"/>
          <p:nvPr/>
        </p:nvSpPr>
        <p:spPr>
          <a:xfrm>
            <a:off x="2249090" y="1568293"/>
            <a:ext cx="769381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6000" cap="all" dirty="0">
                <a:latin typeface="Impact" panose="020B0806030902050204" pitchFamily="34" charset="0"/>
                <a:ea typeface="+mj-ea"/>
                <a:cs typeface="+mj-cs"/>
              </a:rPr>
              <a:t>PEBA Insurance Benefits Enrollment</a:t>
            </a:r>
          </a:p>
          <a:p>
            <a:pPr marL="0" indent="0" algn="ctr">
              <a:buNone/>
            </a:pPr>
            <a:endParaRPr lang="en-US" sz="6000" cap="all" dirty="0">
              <a:latin typeface="Impact" panose="020B0806030902050204" pitchFamily="34" charset="0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200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Hcm Peoplesoft Benefits enrollment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erlingske Sans"/>
              </a:rPr>
              <a:t>Eligible employees may refuse or enroll in state insurance benefits within </a:t>
            </a:r>
            <a:r>
              <a:rPr lang="en-US" b="1" i="0" dirty="0">
                <a:solidFill>
                  <a:srgbClr val="000000"/>
                </a:solidFill>
                <a:effectLst/>
                <a:latin typeface="Berlingske Sans"/>
              </a:rPr>
              <a:t>31 days</a:t>
            </a:r>
            <a:r>
              <a:rPr lang="en-US" b="0" i="0" dirty="0">
                <a:solidFill>
                  <a:srgbClr val="000000"/>
                </a:solidFill>
                <a:effectLst/>
                <a:latin typeface="Berlingske Sans"/>
              </a:rPr>
              <a:t> of their date of hire. 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erlingske Sans"/>
              </a:rPr>
              <a:t>Enrollment process is initiated through the university's HR/Payroll system in </a:t>
            </a:r>
            <a:r>
              <a:rPr lang="en-US" b="1" i="0" u="sng" dirty="0">
                <a:solidFill>
                  <a:srgbClr val="73000A"/>
                </a:solidFill>
                <a:effectLst/>
                <a:latin typeface="Berlingske Sans"/>
                <a:hlinkClick r:id="rId3"/>
              </a:rPr>
              <a:t>Employee Self Service</a:t>
            </a:r>
            <a:r>
              <a:rPr lang="en-US" b="0" i="0" dirty="0">
                <a:solidFill>
                  <a:srgbClr val="000000"/>
                </a:solidFill>
                <a:effectLst/>
                <a:latin typeface="Berlingske Sans"/>
              </a:rPr>
              <a:t>. 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Berlingske Sans"/>
              </a:rPr>
              <a:t>Receive an email notification to get started.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Berlingske Sans"/>
              </a:rPr>
              <a:t>Need USC username and password.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Berlingske Sans"/>
              </a:rPr>
              <a:t>Unable to locate the email, check your spam and junk folders.</a:t>
            </a:r>
            <a:endParaRPr lang="en-US" b="0" i="0" dirty="0">
              <a:solidFill>
                <a:srgbClr val="000000"/>
              </a:solidFill>
              <a:effectLst/>
              <a:latin typeface="Berlingske Sans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erlingske Sans"/>
              </a:rPr>
              <a:t>If the enrollment is not completed within </a:t>
            </a:r>
            <a:r>
              <a:rPr lang="en-US" b="1" i="0" dirty="0">
                <a:solidFill>
                  <a:srgbClr val="000000"/>
                </a:solidFill>
                <a:effectLst/>
                <a:latin typeface="Berlingske Sans"/>
              </a:rPr>
              <a:t>31 days</a:t>
            </a:r>
            <a:r>
              <a:rPr lang="en-US" b="0" i="0" dirty="0">
                <a:solidFill>
                  <a:srgbClr val="000000"/>
                </a:solidFill>
                <a:effectLst/>
                <a:latin typeface="Berlingske Sans"/>
              </a:rPr>
              <a:t> of your hire, </a:t>
            </a:r>
            <a:r>
              <a:rPr lang="en-US" b="1" i="0" dirty="0">
                <a:solidFill>
                  <a:srgbClr val="000000"/>
                </a:solidFill>
                <a:effectLst/>
                <a:latin typeface="Berlingske Sans"/>
              </a:rPr>
              <a:t>you will miss your opportunity for initial enrollment.</a:t>
            </a:r>
            <a:r>
              <a:rPr lang="en-US" b="0" i="0" dirty="0">
                <a:solidFill>
                  <a:srgbClr val="000000"/>
                </a:solidFill>
                <a:effectLst/>
                <a:latin typeface="Berlingske Sans"/>
              </a:rPr>
              <a:t> 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Berlingske Sans"/>
              </a:rPr>
              <a:t>Next opportunity to enroll will be during open enrollment (October for most benefits) or due to a qualifying life event, whichever occurs first.</a:t>
            </a:r>
            <a:br>
              <a:rPr lang="en-US" b="0" i="0" dirty="0">
                <a:solidFill>
                  <a:srgbClr val="000000"/>
                </a:solidFill>
                <a:effectLst/>
                <a:latin typeface="Berlingske Sans"/>
              </a:rPr>
            </a:br>
            <a:endParaRPr lang="en-US" b="0" i="0" dirty="0">
              <a:solidFill>
                <a:srgbClr val="000000"/>
              </a:solidFill>
              <a:effectLst/>
              <a:latin typeface="Berlingske Sans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erlingske Sans"/>
              </a:rPr>
              <a:t>After this initial enrollment, your insurance benefits will be managed and renewed using  PEBA’s </a:t>
            </a:r>
            <a:r>
              <a:rPr lang="en-US" b="1" i="0" u="sng" dirty="0">
                <a:solidFill>
                  <a:srgbClr val="73000A"/>
                </a:solidFill>
                <a:effectLst/>
                <a:latin typeface="Berlingske Sans"/>
                <a:hlinkClick r:id="rId4"/>
              </a:rPr>
              <a:t>MyBenefits</a:t>
            </a:r>
            <a:r>
              <a:rPr lang="en-US" b="0" i="0" dirty="0">
                <a:solidFill>
                  <a:srgbClr val="000000"/>
                </a:solidFill>
                <a:effectLst/>
                <a:latin typeface="Berlingske Sans"/>
              </a:rPr>
              <a:t> online enrollment system.  Follow these instructions to </a:t>
            </a:r>
            <a:r>
              <a:rPr lang="en-US" b="1" i="0" u="sng" dirty="0">
                <a:solidFill>
                  <a:srgbClr val="73000A"/>
                </a:solidFill>
                <a:effectLst/>
                <a:latin typeface="Berlingske Sans"/>
                <a:hlinkClick r:id="rId5"/>
              </a:rPr>
              <a:t>Set up a New MyBenefits Account [pdf]</a:t>
            </a:r>
            <a:r>
              <a:rPr lang="en-US" b="0" i="0" dirty="0">
                <a:solidFill>
                  <a:srgbClr val="000000"/>
                </a:solidFill>
                <a:effectLst/>
                <a:latin typeface="Berlingske San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40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181717"/>
                </a:solidFill>
              </a:rPr>
              <a:t>Secure, online insurance account access</a:t>
            </a:r>
          </a:p>
          <a:p>
            <a:r>
              <a:rPr lang="en-US" altLang="en-US" dirty="0">
                <a:solidFill>
                  <a:srgbClr val="181717"/>
                </a:solidFill>
              </a:rPr>
              <a:t>To register for </a:t>
            </a:r>
            <a:r>
              <a:rPr lang="en-US" altLang="en-US" dirty="0">
                <a:solidFill>
                  <a:srgbClr val="181717"/>
                </a:solidFill>
                <a:hlinkClick r:id="rId4"/>
              </a:rPr>
              <a:t>MyBenefits</a:t>
            </a:r>
            <a:r>
              <a:rPr lang="en-US" altLang="en-US" dirty="0">
                <a:solidFill>
                  <a:srgbClr val="181717"/>
                </a:solidFill>
              </a:rPr>
              <a:t>, you will need the following: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181717"/>
                </a:solidFill>
              </a:rPr>
              <a:t>Benefits identification Number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181717"/>
                </a:solidFill>
              </a:rPr>
              <a:t>Last 4- digits of your Social Security number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181717"/>
                </a:solidFill>
              </a:rPr>
              <a:t>Date of birth</a:t>
            </a:r>
          </a:p>
          <a:p>
            <a:pPr>
              <a:defRPr/>
            </a:pPr>
            <a:r>
              <a:rPr lang="en-US" dirty="0">
                <a:hlinkClick r:id="rId5"/>
              </a:rPr>
              <a:t>MyBenefits flyer</a:t>
            </a:r>
            <a:r>
              <a:rPr lang="en-US" dirty="0"/>
              <a:t> details how to register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13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You Choose a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Bef>
                <a:spcPct val="30000"/>
              </a:spcBef>
              <a:spcAft>
                <a:spcPts val="0"/>
              </a:spcAft>
              <a:buSzPct val="90000"/>
              <a:defRPr/>
            </a:pPr>
            <a:r>
              <a:rPr lang="en-US" dirty="0"/>
              <a:t>Visit PEBA’s website at </a:t>
            </a:r>
            <a:r>
              <a:rPr lang="en-US" dirty="0">
                <a:hlinkClick r:id="rId3"/>
              </a:rPr>
              <a:t>www.peba.sc.gov </a:t>
            </a:r>
            <a:r>
              <a:rPr lang="en-US" dirty="0"/>
              <a:t>to learn more about the </a:t>
            </a:r>
            <a:r>
              <a:rPr lang="en-US" i="1" dirty="0"/>
              <a:t>Insurance Benefits </a:t>
            </a:r>
            <a:r>
              <a:rPr lang="en-US" dirty="0"/>
              <a:t>offered at USC</a:t>
            </a:r>
            <a:r>
              <a:rPr lang="en-US" i="1" dirty="0"/>
              <a:t>.</a:t>
            </a:r>
            <a:r>
              <a:rPr lang="en-US" dirty="0"/>
              <a:t> </a:t>
            </a:r>
            <a:endParaRPr lang="en-US" i="1" dirty="0"/>
          </a:p>
          <a:p>
            <a:pPr fontAlgn="auto">
              <a:spcBef>
                <a:spcPct val="30000"/>
              </a:spcBef>
              <a:spcAft>
                <a:spcPts val="0"/>
              </a:spcAft>
              <a:buSzPct val="90000"/>
              <a:defRPr/>
            </a:pPr>
            <a:r>
              <a:rPr lang="en-US" dirty="0"/>
              <a:t>Contact USC Benefits Office if you have questions about enrollment or signing up for insurance at 803.777.6650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23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C26327-7D7F-CF62-63A4-2EEF840C2BB6}"/>
              </a:ext>
            </a:extLst>
          </p:cNvPr>
          <p:cNvSpPr txBox="1"/>
          <p:nvPr/>
        </p:nvSpPr>
        <p:spPr>
          <a:xfrm>
            <a:off x="2249090" y="1568293"/>
            <a:ext cx="769381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6000" cap="all" dirty="0">
                <a:latin typeface="Impact" panose="020B0806030902050204" pitchFamily="34" charset="0"/>
                <a:ea typeface="+mj-ea"/>
                <a:cs typeface="+mj-cs"/>
              </a:rPr>
              <a:t>Supplemental Insurance Benefits</a:t>
            </a:r>
          </a:p>
          <a:p>
            <a:pPr marL="0" indent="0" algn="ctr">
              <a:buNone/>
            </a:pPr>
            <a:endParaRPr lang="en-US" sz="6000" cap="all" dirty="0">
              <a:latin typeface="Impact" panose="020B0806030902050204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5400" cap="all" dirty="0">
                <a:latin typeface="Impact" panose="020B0806030902050204" pitchFamily="34" charset="0"/>
                <a:ea typeface="+mj-ea"/>
                <a:cs typeface="+mj-cs"/>
              </a:rPr>
              <a:t>Ward Services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2519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ysClr val="windowText" lastClr="000000"/>
                </a:solidFill>
              </a:rPr>
              <a:t>University Life/Long-Term Care Insurance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universal life benefit in which the premiums are locked in at the purchase age.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Includes a long-term care benefit – 4% of the death benefits per month.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Available for employees, spouses, children, and grandchildren.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ysClr val="windowText" lastClr="000000"/>
                </a:solidFill>
              </a:rPr>
              <a:t>Short-Term Disability Insurance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Paycheck protection that pays if a policy holder is out on disability for sickness or injury.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90-day benefit with a 14-day elimination period.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Benefit can be up to 60% of the employee’s normal pay.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Available for employees only.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120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Critical Illness/Cancer Insurance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Lump sum benefit ($5,000-$30,000) for a critical illness diagnosis (heart attack, stroke, cancer + 28 other illnesses).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Available for employees and spouses.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cs typeface="Times New Roman" panose="02020603050405020304" pitchFamily="18" charset="0"/>
              </a:rPr>
              <a:t>Accident Insurance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Pays benefit, in the event of an accident, based on a schedule of different events and treatments.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Available for employees, employee and spouse, employee and children, or full family.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86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Supplemental Insurance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3761"/>
          </a:xfrm>
        </p:spPr>
        <p:txBody>
          <a:bodyPr>
            <a:normAutofit/>
          </a:bodyPr>
          <a:lstStyle/>
          <a:p>
            <a:r>
              <a:rPr lang="en-US" sz="1800" i="0" dirty="0">
                <a:effectLst/>
              </a:rPr>
              <a:t>Initial Enrollment Process  </a:t>
            </a:r>
          </a:p>
          <a:p>
            <a:pPr lvl="1"/>
            <a:r>
              <a:rPr lang="en-US" sz="1800" b="0" i="0" dirty="0">
                <a:effectLst/>
              </a:rPr>
              <a:t>Eligible employees must enroll within </a:t>
            </a:r>
            <a:r>
              <a:rPr lang="en-US" sz="1800" b="1" i="0" dirty="0">
                <a:effectLst/>
              </a:rPr>
              <a:t>30 days </a:t>
            </a:r>
            <a:r>
              <a:rPr lang="en-US" sz="1800" b="0" i="0" dirty="0">
                <a:effectLst/>
              </a:rPr>
              <a:t>of their date of hire</a:t>
            </a:r>
          </a:p>
          <a:p>
            <a:pPr lvl="1"/>
            <a:r>
              <a:rPr lang="en-US" sz="1800" b="0" i="0" dirty="0">
                <a:effectLst/>
              </a:rPr>
              <a:t>Processed through Ward Services, a third-party enrollment vendor </a:t>
            </a:r>
          </a:p>
          <a:p>
            <a:pPr lvl="1"/>
            <a:r>
              <a:rPr lang="en-US" sz="1800" b="1" i="0" u="sng" dirty="0">
                <a:effectLst/>
                <a:hlinkClick r:id="rId3" tooltip="schedule a one-on-one"/>
              </a:rPr>
              <a:t>Schedule a one-on-one</a:t>
            </a:r>
            <a:r>
              <a:rPr lang="en-US" sz="1800" b="1" i="0" dirty="0">
                <a:effectLst/>
              </a:rPr>
              <a:t> meeting</a:t>
            </a:r>
          </a:p>
          <a:p>
            <a:pPr lvl="2"/>
            <a:r>
              <a:rPr lang="en-US" sz="1800" b="0" i="0" dirty="0">
                <a:effectLst/>
              </a:rPr>
              <a:t>Call 844.533.2022 for online support </a:t>
            </a:r>
          </a:p>
          <a:p>
            <a:pPr lvl="2"/>
            <a:r>
              <a:rPr lang="en-US" sz="1800" b="0" i="0" dirty="0">
                <a:effectLst/>
              </a:rPr>
              <a:t>Receive a confirmation and reminder from AppointmentPlus </a:t>
            </a:r>
          </a:p>
          <a:p>
            <a:pPr lvl="1"/>
            <a:r>
              <a:rPr lang="en-US" sz="1800" dirty="0"/>
              <a:t>If you </a:t>
            </a:r>
            <a:r>
              <a:rPr lang="en-US" sz="1800" b="1" dirty="0"/>
              <a:t>do not complete enrollment within 30 days of your hire</a:t>
            </a:r>
            <a:r>
              <a:rPr lang="en-US" sz="1800" dirty="0"/>
              <a:t>, you will miss your opportunity for initial enrollment. Your next opportunity to enroll will be during Ward Services open enrollment period.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687C2-3245-2E18-DC2A-93BA468F5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119" y="1825625"/>
            <a:ext cx="4043761" cy="4043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4730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and Home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 eaLnBrk="0" hangingPunct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</a:rPr>
              <a:t>Administered by Travelers Insurance Company</a:t>
            </a:r>
          </a:p>
          <a:p>
            <a:pPr lvl="0" defTabSz="914400" eaLnBrk="0" hangingPunct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</a:rPr>
              <a:t>Available to employees and members of their household</a:t>
            </a:r>
          </a:p>
          <a:p>
            <a:pPr lvl="0" defTabSz="914400" eaLnBrk="0" hangingPunct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</a:rPr>
              <a:t>Premium </a:t>
            </a:r>
          </a:p>
          <a:p>
            <a:pPr lvl="1" indent="-342900" defTabSz="91440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rgbClr val="B2B2B2">
                    <a:lumMod val="10000"/>
                  </a:srgbClr>
                </a:solidFill>
              </a:rPr>
              <a:t>May be payroll deducted or</a:t>
            </a:r>
          </a:p>
          <a:p>
            <a:pPr lvl="1" indent="-342900" defTabSz="91440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rgbClr val="B2B2B2">
                    <a:lumMod val="10000"/>
                  </a:srgbClr>
                </a:solidFill>
              </a:rPr>
              <a:t>Monthly withdrawals from a checking or savings account</a:t>
            </a:r>
          </a:p>
          <a:p>
            <a:pPr lvl="0" defTabSz="914400" eaLnBrk="0" hangingPunct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</a:rPr>
              <a:t>Free quotes</a:t>
            </a:r>
          </a:p>
          <a:p>
            <a:pPr lvl="1" defTabSz="9144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rgbClr val="B2B2B2">
                    <a:lumMod val="10000"/>
                  </a:srgbClr>
                </a:solidFill>
              </a:rPr>
              <a:t>1.800.842.5936</a:t>
            </a:r>
          </a:p>
          <a:p>
            <a:pPr lvl="1" defTabSz="9144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rgbClr val="B2B2B2">
                    <a:lumMod val="10000"/>
                  </a:srgbClr>
                </a:solidFill>
                <a:hlinkClick r:id="rId4"/>
              </a:rPr>
              <a:t>Travelers Insurance Company</a:t>
            </a:r>
            <a:endParaRPr lang="en-US" sz="2600" dirty="0">
              <a:solidFill>
                <a:srgbClr val="B2B2B2">
                  <a:lumMod val="10000"/>
                </a:srgbClr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2908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 algn="ctr">
              <a:buNone/>
            </a:pPr>
            <a:r>
              <a:rPr lang="en-US" sz="2800" dirty="0"/>
              <a:t>University Life/Long-Term Care Insurance &amp; Critical Illness/Cancer Insurance:</a:t>
            </a:r>
          </a:p>
          <a:p>
            <a:pPr marL="457200" lvl="1" indent="0" algn="ctr">
              <a:buNone/>
            </a:pPr>
            <a:r>
              <a:rPr lang="en-US" sz="3000" b="0" i="0" dirty="0">
                <a:solidFill>
                  <a:srgbClr val="000000"/>
                </a:solidFill>
                <a:effectLst/>
                <a:latin typeface="Berlingske Sans"/>
              </a:rPr>
              <a:t> </a:t>
            </a:r>
            <a:r>
              <a:rPr lang="en-US" sz="3000" b="1" i="0" u="none" strike="noStrike" dirty="0">
                <a:solidFill>
                  <a:srgbClr val="FFFFFF"/>
                </a:solidFill>
                <a:effectLst/>
                <a:latin typeface="Berlingske Sans"/>
                <a:hlinkClick r:id="rId3" tooltip="Trusmark website"/>
              </a:rPr>
              <a:t>Trustmark website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Berlingske Sans"/>
              </a:rPr>
              <a:t> </a:t>
            </a:r>
            <a:endParaRPr lang="en-US" sz="3000" dirty="0"/>
          </a:p>
          <a:p>
            <a:pPr marL="457200" lvl="1" indent="0" algn="ctr">
              <a:buNone/>
            </a:pPr>
            <a:endParaRPr lang="en-US" sz="2800" dirty="0"/>
          </a:p>
          <a:p>
            <a:pPr marL="457200" lvl="1" indent="0" algn="ctr">
              <a:buNone/>
            </a:pPr>
            <a:r>
              <a:rPr lang="en-US" sz="2800" dirty="0"/>
              <a:t>Short-Term Disability and Accident Insurance: </a:t>
            </a:r>
          </a:p>
          <a:p>
            <a:pPr marL="457200" lvl="1" indent="0" algn="ctr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Berlingske Sans"/>
              </a:rPr>
              <a:t> </a:t>
            </a:r>
            <a:r>
              <a:rPr lang="en-US" sz="2800" b="1" i="0" u="sng" dirty="0">
                <a:solidFill>
                  <a:srgbClr val="73000A"/>
                </a:solidFill>
                <a:effectLst/>
                <a:latin typeface="Berlingske Sans"/>
                <a:hlinkClick r:id="rId4" tooltip="Colonial Life website"/>
              </a:rPr>
              <a:t>Colonial Life website</a:t>
            </a:r>
            <a:endParaRPr lang="en-US" sz="2800" dirty="0"/>
          </a:p>
          <a:p>
            <a:pPr marL="457200" lvl="1" indent="0" algn="ctr">
              <a:buNone/>
            </a:pPr>
            <a:endParaRPr lang="en-US" sz="2800" dirty="0"/>
          </a:p>
          <a:p>
            <a:pPr marL="457200" lvl="1" indent="0" algn="ctr">
              <a:buNone/>
            </a:pPr>
            <a:r>
              <a:rPr lang="en-US" sz="2800" dirty="0"/>
              <a:t>Auto and Home Insurance:</a:t>
            </a:r>
          </a:p>
          <a:p>
            <a:pPr marL="457200" lvl="1" indent="0" algn="ctr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Berlingske Sans"/>
              </a:rPr>
              <a:t> </a:t>
            </a:r>
            <a:r>
              <a:rPr lang="en-US" sz="2800" b="1" i="0" u="sng" dirty="0">
                <a:solidFill>
                  <a:srgbClr val="73000A"/>
                </a:solidFill>
                <a:effectLst/>
                <a:latin typeface="Berlingske Sans"/>
                <a:hlinkClick r:id="rId5" tooltip="Traveler's website"/>
              </a:rPr>
              <a:t>Traveler's website</a:t>
            </a:r>
            <a:endParaRPr lang="en-US" sz="2800" dirty="0"/>
          </a:p>
          <a:p>
            <a:pPr marL="457200" lvl="1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925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B8B860-769E-1860-049B-88131DF5B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838" y="1309732"/>
            <a:ext cx="3716324" cy="31327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F75B98-4663-059C-0E32-89B6E521B508}"/>
              </a:ext>
            </a:extLst>
          </p:cNvPr>
          <p:cNvSpPr txBox="1"/>
          <p:nvPr/>
        </p:nvSpPr>
        <p:spPr>
          <a:xfrm>
            <a:off x="2986088" y="4806434"/>
            <a:ext cx="6219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E0000"/>
                </a:solidFill>
              </a:rPr>
              <a:t>Retirement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89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sz="2800" dirty="0">
                <a:solidFill>
                  <a:srgbClr val="B2B2B2">
                    <a:lumMod val="10000"/>
                  </a:srgbClr>
                </a:solidFill>
              </a:rPr>
              <a:t>Defined Benefit </a:t>
            </a:r>
            <a:r>
              <a:rPr lang="en-US" dirty="0">
                <a:solidFill>
                  <a:srgbClr val="B2B2B2">
                    <a:lumMod val="10000"/>
                  </a:srgbClr>
                </a:solidFill>
              </a:rPr>
              <a:t>P</a:t>
            </a:r>
            <a:r>
              <a:rPr lang="en-US" sz="2800" dirty="0">
                <a:solidFill>
                  <a:srgbClr val="B2B2B2">
                    <a:lumMod val="10000"/>
                  </a:srgbClr>
                </a:solidFill>
              </a:rPr>
              <a:t>lans </a:t>
            </a:r>
          </a:p>
          <a:p>
            <a:pPr lvl="1">
              <a:spcBef>
                <a:spcPts val="1000"/>
              </a:spcBef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</a:rPr>
              <a:t>South Carolina Retirement System (SCRS)</a:t>
            </a:r>
          </a:p>
          <a:p>
            <a:pPr lvl="1">
              <a:spcBef>
                <a:spcPts val="1000"/>
              </a:spcBef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</a:rPr>
              <a:t>Police Officer Retirement System (PORS)</a:t>
            </a:r>
            <a:r>
              <a:rPr lang="en-US" sz="2000" dirty="0">
                <a:solidFill>
                  <a:sysClr val="windowText" lastClr="000000"/>
                </a:solidFill>
              </a:rPr>
              <a:t> </a:t>
            </a:r>
          </a:p>
          <a:p>
            <a:r>
              <a:rPr lang="en-US" dirty="0"/>
              <a:t>Provides a monthly annuity retirement </a:t>
            </a:r>
          </a:p>
          <a:p>
            <a:pPr lvl="1"/>
            <a:r>
              <a:rPr lang="en-US" dirty="0"/>
              <a:t>Benefit is based on a formula and not the account balance</a:t>
            </a:r>
          </a:p>
          <a:p>
            <a:pPr lvl="2"/>
            <a:r>
              <a:rPr lang="en-US" dirty="0"/>
              <a:t>Average final compensation</a:t>
            </a:r>
          </a:p>
          <a:p>
            <a:pPr lvl="2"/>
            <a:r>
              <a:rPr lang="en-US" dirty="0"/>
              <a:t>Years of service </a:t>
            </a:r>
          </a:p>
          <a:p>
            <a:pPr lvl="2"/>
            <a:r>
              <a:rPr lang="en-US" dirty="0"/>
              <a:t>1.82% benefit multiplier</a:t>
            </a:r>
          </a:p>
          <a:p>
            <a:r>
              <a:rPr lang="en-US" dirty="0"/>
              <a:t>South Carolina Retirement System Investment Commission (RSIC)</a:t>
            </a:r>
          </a:p>
          <a:p>
            <a:pPr lvl="1"/>
            <a:r>
              <a:rPr lang="en-US" dirty="0"/>
              <a:t>Invests the funds </a:t>
            </a:r>
          </a:p>
          <a:p>
            <a:r>
              <a:rPr lang="en-US" dirty="0"/>
              <a:t>Professional Investment Managers </a:t>
            </a:r>
          </a:p>
          <a:p>
            <a:pPr lvl="1"/>
            <a:r>
              <a:rPr lang="en-US" dirty="0"/>
              <a:t>Approved by the RSIC </a:t>
            </a:r>
          </a:p>
          <a:p>
            <a:pPr lvl="1"/>
            <a:r>
              <a:rPr lang="en-US" dirty="0"/>
              <a:t>Manage the portfolios</a:t>
            </a:r>
          </a:p>
        </p:txBody>
      </p:sp>
    </p:spTree>
    <p:extLst>
      <p:ext uri="{BB962C8B-B14F-4D97-AF65-F5344CB8AC3E}">
        <p14:creationId xmlns:p14="http://schemas.microsoft.com/office/powerpoint/2010/main" val="37301515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sz="2800" dirty="0">
                <a:solidFill>
                  <a:sysClr val="windowText" lastClr="000000"/>
                </a:solidFill>
              </a:rPr>
              <a:t>Defined Contribution Plan</a:t>
            </a:r>
          </a:p>
          <a:p>
            <a:pPr lvl="1">
              <a:spcBef>
                <a:spcPts val="1000"/>
              </a:spcBef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ysClr val="windowText" lastClr="000000"/>
                </a:solidFill>
              </a:rPr>
              <a:t>State Optional Retirement Program (ORP)</a:t>
            </a:r>
          </a:p>
          <a:p>
            <a:pPr lvl="2"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</a:rPr>
              <a:t>Free to invest your funds within the plan’s investment options.</a:t>
            </a:r>
          </a:p>
          <a:p>
            <a:pPr lvl="2"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</a:rPr>
              <a:t>Assume all investment risk.</a:t>
            </a:r>
          </a:p>
          <a:p>
            <a:pPr lvl="2"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</a:rPr>
              <a:t>5% employer contribution.</a:t>
            </a:r>
          </a:p>
          <a:p>
            <a:pPr lvl="2"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</a:rPr>
              <a:t>Account balance is portable.</a:t>
            </a:r>
          </a:p>
          <a:p>
            <a:pPr lvl="2"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ysClr val="windowText" lastClr="000000"/>
                </a:solidFill>
              </a:rPr>
              <a:t>Transfer assets to another eligible retirement account .</a:t>
            </a:r>
          </a:p>
          <a:p>
            <a:pPr lvl="3"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ysClr val="windowText" lastClr="000000"/>
                </a:solidFill>
              </a:rPr>
              <a:t>Terminate all covered employment.</a:t>
            </a:r>
          </a:p>
          <a:p>
            <a:pPr lvl="3"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ysClr val="windowText" lastClr="000000"/>
                </a:solidFill>
              </a:rPr>
              <a:t>Reach age 59 ½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619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Contribution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483FCE4-99F3-1667-A147-A585BDF1F9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198126"/>
              </p:ext>
            </p:extLst>
          </p:nvPr>
        </p:nvGraphicFramePr>
        <p:xfrm>
          <a:off x="1581150" y="2412206"/>
          <a:ext cx="9029700" cy="1745236"/>
        </p:xfrm>
        <a:graphic>
          <a:graphicData uri="http://schemas.openxmlformats.org/drawingml/2006/table">
            <a:tbl>
              <a:tblPr firstRow="1" firstCol="1" bandRow="1"/>
              <a:tblGrid>
                <a:gridCol w="3175031">
                  <a:extLst>
                    <a:ext uri="{9D8B030D-6E8A-4147-A177-3AD203B41FA5}">
                      <a16:colId xmlns:a16="http://schemas.microsoft.com/office/drawing/2014/main" val="968347293"/>
                    </a:ext>
                  </a:extLst>
                </a:gridCol>
                <a:gridCol w="5854669">
                  <a:extLst>
                    <a:ext uri="{9D8B030D-6E8A-4147-A177-3AD203B41FA5}">
                      <a16:colId xmlns:a16="http://schemas.microsoft.com/office/drawing/2014/main" val="41620556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Retirement Plan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Member Contribution Rate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530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SCRS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 of earnable compensation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912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ORP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 of earnable compensation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109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PORS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9.75% of earnable compensation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573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59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Health Insurance Benefits</a:t>
            </a:r>
          </a:p>
        </p:txBody>
      </p:sp>
      <p:pic>
        <p:nvPicPr>
          <p:cNvPr id="4" name="Picture Placeholder 17">
            <a:extLst>
              <a:ext uri="{FF2B5EF4-FFF2-40B4-BE49-F238E27FC236}">
                <a16:creationId xmlns:a16="http://schemas.microsoft.com/office/drawing/2014/main" id="{DA1074E3-7B7F-C5FC-DE85-E96CCE43F0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61" b="5661"/>
          <a:stretch>
            <a:fillRect/>
          </a:stretch>
        </p:blipFill>
        <p:spPr>
          <a:xfrm>
            <a:off x="838200" y="1690688"/>
            <a:ext cx="3949700" cy="29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141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a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Receive email from PEBA’s website- Member Access</a:t>
            </a:r>
          </a:p>
          <a:p>
            <a:pPr lvl="1"/>
            <a:r>
              <a:rPr lang="en-US" dirty="0"/>
              <a:t>Must respond to email within 30 days or</a:t>
            </a:r>
          </a:p>
          <a:p>
            <a:pPr lvl="1"/>
            <a:r>
              <a:rPr lang="en-US" dirty="0"/>
              <a:t>Default into SCRS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720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181717"/>
                </a:solidFill>
              </a:rPr>
              <a:t>Secure, online retirement account access</a:t>
            </a:r>
          </a:p>
          <a:p>
            <a:pPr>
              <a:defRPr/>
            </a:pPr>
            <a:r>
              <a:rPr lang="en-US" altLang="en-US" dirty="0">
                <a:solidFill>
                  <a:srgbClr val="181717"/>
                </a:solidFill>
              </a:rPr>
              <a:t>To register for </a:t>
            </a:r>
            <a:r>
              <a:rPr lang="en-US" altLang="en-US" dirty="0">
                <a:solidFill>
                  <a:srgbClr val="181717"/>
                </a:solidFill>
                <a:hlinkClick r:id="rId3"/>
              </a:rPr>
              <a:t>Member Access</a:t>
            </a:r>
            <a:r>
              <a:rPr lang="en-US" altLang="en-US" dirty="0">
                <a:solidFill>
                  <a:srgbClr val="181717"/>
                </a:solidFill>
              </a:rPr>
              <a:t>, you will need the following: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181717"/>
                </a:solidFill>
              </a:rPr>
              <a:t>Last name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181717"/>
                </a:solidFill>
              </a:rPr>
              <a:t>Social Security number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181717"/>
                </a:solidFill>
              </a:rPr>
              <a:t>Date of birth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181717"/>
                </a:solidFill>
              </a:rPr>
              <a:t>A valid email address</a:t>
            </a:r>
          </a:p>
          <a:p>
            <a:pPr>
              <a:defRPr/>
            </a:pPr>
            <a:r>
              <a:rPr lang="en-US" dirty="0">
                <a:hlinkClick r:id="rId4"/>
              </a:rPr>
              <a:t>Member Access flyer</a:t>
            </a:r>
            <a:r>
              <a:rPr lang="en-US" dirty="0"/>
              <a:t> details how to register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482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You are responsible for your benefits</a:t>
            </a:r>
          </a:p>
          <a:p>
            <a:pPr>
              <a:defRPr/>
            </a:pPr>
            <a:r>
              <a:rPr lang="en-US" dirty="0"/>
              <a:t>Enrollment is not automatic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Elections must be made within 30 days of being hired for retirement and 31 days for insurance or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Special eligibility event </a:t>
            </a:r>
          </a:p>
          <a:p>
            <a:pPr>
              <a:defRPr/>
            </a:pPr>
            <a:r>
              <a:rPr lang="en-US" dirty="0"/>
              <a:t>Complete insurance benefits eForm in PeopleSoft</a:t>
            </a:r>
          </a:p>
          <a:p>
            <a:pPr lvl="1">
              <a:defRPr/>
            </a:pPr>
            <a:r>
              <a:rPr lang="en-US" dirty="0"/>
              <a:t>If you are not enrolling in coverage, you must affirmatively refuse all coverage.</a:t>
            </a:r>
          </a:p>
          <a:p>
            <a:pPr>
              <a:defRPr/>
            </a:pPr>
            <a:r>
              <a:rPr lang="en-US" dirty="0"/>
              <a:t>For detailed information about benefits visit PEBA or USC’s websites.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2048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 algn="ctr">
              <a:buNone/>
            </a:pPr>
            <a:r>
              <a:rPr lang="en-US" sz="2800" dirty="0"/>
              <a:t>For most benefits questions:</a:t>
            </a:r>
          </a:p>
          <a:p>
            <a:pPr marL="457200" lvl="1" indent="0" algn="ctr">
              <a:buNone/>
            </a:pP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BENEFITS@mailbox.sc.edu</a:t>
            </a:r>
            <a:endParaRPr lang="en-US" sz="2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 algn="ctr">
              <a:buNone/>
            </a:pPr>
            <a:endParaRPr lang="en-US" sz="2800" dirty="0"/>
          </a:p>
          <a:p>
            <a:pPr marL="457200" lvl="1" indent="0" algn="ctr">
              <a:buNone/>
            </a:pPr>
            <a:r>
              <a:rPr lang="en-US" sz="2800" dirty="0"/>
              <a:t>Website and more resources:</a:t>
            </a:r>
          </a:p>
          <a:p>
            <a:pPr marL="457200" lvl="1" indent="0" algn="ctr">
              <a:buNone/>
            </a:pPr>
            <a:r>
              <a:rPr lang="en-US" sz="2800" dirty="0"/>
              <a:t>USC: </a:t>
            </a:r>
            <a:r>
              <a:rPr lang="en-US" sz="2000" dirty="0">
                <a:hlinkClick r:id="rId4"/>
              </a:rPr>
              <a:t>Benefits - Human Resources | University of South Carolina (sc.edu)</a:t>
            </a:r>
            <a:endParaRPr lang="en-US" sz="2800" dirty="0"/>
          </a:p>
          <a:p>
            <a:pPr marL="457200" lvl="1" indent="0" algn="ctr">
              <a:buNone/>
            </a:pPr>
            <a:r>
              <a:rPr lang="en-US" sz="2800" dirty="0"/>
              <a:t>PEBA: </a:t>
            </a:r>
            <a:r>
              <a:rPr lang="en-US" sz="2000" dirty="0">
                <a:hlinkClick r:id="rId5"/>
              </a:rPr>
              <a:t>Home | S.C. PEBA (sc.gov)</a:t>
            </a:r>
            <a:endParaRPr lang="en-US" sz="2800" dirty="0"/>
          </a:p>
          <a:p>
            <a:pPr marL="457200" lvl="1" indent="0" algn="ctr">
              <a:buNone/>
            </a:pPr>
            <a:endParaRPr lang="en-US" sz="2800" dirty="0"/>
          </a:p>
          <a:p>
            <a:pPr marL="457200" lvl="1" indent="0" algn="ctr">
              <a:buNone/>
            </a:pPr>
            <a:r>
              <a:rPr lang="en-US" sz="2800" dirty="0"/>
              <a:t>Telephone:</a:t>
            </a:r>
          </a:p>
          <a:p>
            <a:pPr marL="457200" lvl="1" indent="0" algn="ctr">
              <a:buNone/>
            </a:pPr>
            <a:r>
              <a:rPr lang="en-US" sz="2800" dirty="0"/>
              <a:t>USC Benefits Office: 803.777.6650</a:t>
            </a:r>
          </a:p>
          <a:p>
            <a:pPr marL="457200" lvl="1" indent="0" algn="ctr">
              <a:buNone/>
            </a:pPr>
            <a:r>
              <a:rPr lang="en-US" sz="2800" dirty="0"/>
              <a:t>PEBA: 803.737.6800 or 888.260.9430</a:t>
            </a:r>
          </a:p>
          <a:p>
            <a:pPr marL="457200" lvl="1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312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D5E462-159E-84F5-9899-FFD51A1BEA1E}"/>
              </a:ext>
            </a:extLst>
          </p:cNvPr>
          <p:cNvSpPr txBox="1"/>
          <p:nvPr/>
        </p:nvSpPr>
        <p:spPr>
          <a:xfrm>
            <a:off x="1847850" y="2266592"/>
            <a:ext cx="84963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6000" cap="all" dirty="0">
                <a:latin typeface="Impact" panose="020B0806030902050204" pitchFamily="34" charset="0"/>
                <a:ea typeface="+mj-ea"/>
                <a:cs typeface="+mj-cs"/>
              </a:rPr>
              <a:t>Supplemental retirement Plans</a:t>
            </a:r>
          </a:p>
          <a:p>
            <a:pPr marL="0" indent="0" algn="ctr">
              <a:buNone/>
            </a:pPr>
            <a:endParaRPr lang="en-US" sz="5400" cap="all" dirty="0">
              <a:latin typeface="Impact" panose="020B0806030902050204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b="1" dirty="0">
              <a:latin typeface="Calibri" charset="0"/>
            </a:endParaRPr>
          </a:p>
          <a:p>
            <a:pPr marL="0" indent="0" algn="ctr">
              <a:buNone/>
            </a:pPr>
            <a:br>
              <a:rPr lang="en-US" b="1" dirty="0">
                <a:latin typeface="Calibri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230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505-B787-407F-834A-5E5E07AE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Voluntary Retirement Plans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E50C4-1CD9-475D-8172-BE4112EA7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560" y="1690688"/>
            <a:ext cx="8564880" cy="4108119"/>
          </a:xfrm>
        </p:spPr>
        <p:txBody>
          <a:bodyPr>
            <a:normAutofit fontScale="92500" lnSpcReduction="10000"/>
          </a:bodyPr>
          <a:lstStyle/>
          <a:p>
            <a:pPr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ysClr val="windowText" lastClr="000000"/>
                </a:solidFill>
              </a:rPr>
              <a:t>South Carolina Deferred Compensation</a:t>
            </a:r>
          </a:p>
          <a:p>
            <a:pPr lvl="1"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</a:rPr>
              <a:t>Payroll deducted</a:t>
            </a:r>
          </a:p>
          <a:p>
            <a:pPr lvl="1"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</a:rPr>
              <a:t>401k and 457 plan options</a:t>
            </a:r>
          </a:p>
          <a:p>
            <a:pPr lvl="1"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</a:rPr>
              <a:t>Before tax or after-tax options</a:t>
            </a:r>
          </a:p>
          <a:p>
            <a:pPr lvl="1"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</a:rPr>
              <a:t>Contact Empower to enroll</a:t>
            </a:r>
          </a:p>
          <a:p>
            <a:pPr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ysClr val="windowText" lastClr="000000"/>
                </a:solidFill>
              </a:rPr>
              <a:t>403(b) Supplemental Retirement Benefit Program</a:t>
            </a:r>
          </a:p>
          <a:p>
            <a:pPr lvl="1"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</a:rPr>
              <a:t>Sponsored by USC</a:t>
            </a:r>
          </a:p>
          <a:p>
            <a:pPr lvl="1"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</a:rPr>
              <a:t>Contributions can be pre-tax, after-tax Roth, or both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Berlingske Sans"/>
              </a:rPr>
              <a:t>Log into the </a:t>
            </a:r>
            <a:r>
              <a:rPr lang="en-US" b="1" i="0" u="sng" dirty="0">
                <a:solidFill>
                  <a:srgbClr val="73000A"/>
                </a:solidFill>
                <a:effectLst/>
                <a:latin typeface="Berlingske Sans"/>
                <a:hlinkClick r:id="rId2" tooltip="Retirement@Work"/>
              </a:rPr>
              <a:t>Retirement@Work </a:t>
            </a:r>
            <a:r>
              <a:rPr lang="en-US" b="0" i="0" dirty="0">
                <a:solidFill>
                  <a:srgbClr val="000000"/>
                </a:solidFill>
                <a:effectLst/>
                <a:latin typeface="Berlingske Sans"/>
              </a:rPr>
              <a:t> portal with your USC username and password to start the enrollment process</a:t>
            </a:r>
          </a:p>
          <a:p>
            <a:pPr lvl="1">
              <a:buSzPct val="90000"/>
              <a:tabLst>
                <a:tab pos="968375" algn="l"/>
                <a:tab pos="1371600" algn="l"/>
              </a:tabLst>
              <a:defRPr/>
            </a:pPr>
            <a:r>
              <a:rPr lang="en-US" dirty="0">
                <a:solidFill>
                  <a:srgbClr val="B2B2B2">
                    <a:lumMod val="10000"/>
                  </a:srgbClr>
                </a:solidFill>
              </a:rPr>
              <a:t>Contact vendor to complete enrollment process</a:t>
            </a:r>
          </a:p>
          <a:p>
            <a:pPr marL="0" indent="0">
              <a:buSzPct val="90000"/>
              <a:buNone/>
              <a:tabLst>
                <a:tab pos="968375" algn="l"/>
                <a:tab pos="1371600" algn="l"/>
              </a:tabLst>
              <a:defRPr/>
            </a:pP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15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14FC6-FE3D-7B45-84BE-3C726AB1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473F4-C73D-8C4A-8929-A707A3759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51385"/>
            <a:ext cx="5493794" cy="15001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USC Division of Human Resources- Benefits Team &amp; OPD</a:t>
            </a:r>
          </a:p>
          <a:p>
            <a:r>
              <a:rPr lang="en-US" dirty="0"/>
              <a:t>HUB International and Ward Services</a:t>
            </a:r>
          </a:p>
          <a:p>
            <a:r>
              <a:rPr lang="en-US" dirty="0"/>
              <a:t>Empower</a:t>
            </a:r>
          </a:p>
          <a:p>
            <a:r>
              <a:rPr lang="en-US" dirty="0"/>
              <a:t>TIAA</a:t>
            </a:r>
          </a:p>
          <a:p>
            <a:r>
              <a:rPr lang="en-US" dirty="0"/>
              <a:t>USC Payroll Department</a:t>
            </a:r>
          </a:p>
        </p:txBody>
      </p:sp>
    </p:spTree>
    <p:extLst>
      <p:ext uri="{BB962C8B-B14F-4D97-AF65-F5344CB8AC3E}">
        <p14:creationId xmlns:p14="http://schemas.microsoft.com/office/powerpoint/2010/main" val="338764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Health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Self-funded insurance plan:</a:t>
            </a:r>
          </a:p>
          <a:p>
            <a:pPr lvl="1"/>
            <a:r>
              <a:rPr lang="en-US" dirty="0"/>
              <a:t>Members’ and employers’ premiums are held in a trust fund, and these funds are used to pay claims.</a:t>
            </a:r>
          </a:p>
          <a:p>
            <a:pPr lvl="1"/>
            <a:r>
              <a:rPr lang="en-US" dirty="0"/>
              <a:t>BlueCross BlueShield of South Carolina processes health claims.</a:t>
            </a:r>
          </a:p>
          <a:p>
            <a:pPr lvl="1"/>
            <a:r>
              <a:rPr lang="en-US" dirty="0"/>
              <a:t>Express Scripts processes prescription claims.</a:t>
            </a:r>
          </a:p>
          <a:p>
            <a:pPr lvl="0"/>
            <a:r>
              <a:rPr lang="en-US" dirty="0"/>
              <a:t>Cost of the State Health Plan compares favorably to other plans.</a:t>
            </a:r>
          </a:p>
          <a:p>
            <a:pPr lvl="1"/>
            <a:r>
              <a:rPr lang="en-US" dirty="0"/>
              <a:t>Learn more at </a:t>
            </a:r>
            <a:r>
              <a:rPr lang="en-US" dirty="0">
                <a:hlinkClick r:id="rId6"/>
              </a:rPr>
              <a:t>peba.sc.gov/facts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8024367-D536-4F59-B2ED-0E7825EDA9A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6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61"/>
    </mc:Choice>
    <mc:Fallback xmlns="">
      <p:transition spd="slow" advTm="6076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State Health Plan provider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/>
              <a:t>Worldwide coverage under Standard Plan and Savings Plan.</a:t>
            </a:r>
          </a:p>
          <a:p>
            <a:pPr lvl="0"/>
            <a:r>
              <a:rPr lang="en-US" dirty="0"/>
              <a:t>You pay copayments, deductible and coinsurance.</a:t>
            </a:r>
          </a:p>
          <a:p>
            <a:pPr lvl="0"/>
            <a:r>
              <a:rPr lang="en-US" dirty="0"/>
              <a:t>Network provider files claims and accepts the Plan’s allowed amount, even if its charges are higher.</a:t>
            </a:r>
          </a:p>
          <a:p>
            <a:pPr lvl="1"/>
            <a:r>
              <a:rPr lang="en-US" dirty="0"/>
              <a:t>If you use an out-of-network provider, you may have to file claims and could be balance billed. You pay a higher coinsurance, too.</a:t>
            </a:r>
          </a:p>
          <a:p>
            <a:pPr lvl="0"/>
            <a:r>
              <a:rPr lang="en-US" dirty="0"/>
              <a:t>Use Find Care link under Resources at </a:t>
            </a:r>
            <a:r>
              <a:rPr lang="en-US" dirty="0">
                <a:hlinkClick r:id="rId6"/>
              </a:rPr>
              <a:t>StateSC.SouthCarolinaBlues.com</a:t>
            </a:r>
            <a:r>
              <a:rPr lang="en-US" dirty="0"/>
              <a:t> to find a network provider near you.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8024367-D536-4F59-B2ED-0E7825EDA9A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79"/>
    </mc:Choice>
    <mc:Fallback xmlns="">
      <p:transition spd="slow" advTm="5307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CC44-4FD8-4910-86BB-3D1995533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to know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439B1-A821-407A-AEB2-1D59F126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4367-D536-4F59-B2ED-0E7825EDA9AF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6F52772E-E45F-41C7-80E3-2732677049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960976"/>
              </p:ext>
            </p:extLst>
          </p:nvPr>
        </p:nvGraphicFramePr>
        <p:xfrm>
          <a:off x="1981200" y="2188039"/>
          <a:ext cx="8229600" cy="3007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60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95"/>
    </mc:Choice>
    <mc:Fallback xmlns="">
      <p:transition spd="slow" advTm="3479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Standard Plan versus Savings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8024367-D536-4F59-B2ED-0E7825EDA9A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696409" y="4749702"/>
            <a:ext cx="8229599" cy="1401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baseline="30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more than one family member is covered, no family member will receive benefits, other than preventive benefits, until the $8,000 annual family deductible is met.</a:t>
            </a:r>
          </a:p>
          <a:p>
            <a:pPr>
              <a:lnSpc>
                <a:spcPct val="107000"/>
              </a:lnSpc>
            </a:pPr>
            <a:r>
              <a:rPr lang="en-US" sz="1000" baseline="30000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000" dirty="0">
                <a:solidFill>
                  <a:schemeClr val="tx2"/>
                </a:solidFill>
              </a:rPr>
              <a:t>Out of network, you will pay 40% coinsurance, and your coinsurance maximum is different. An out-of-network provider may bill you more than the Plan’s allowed amount. Learn more about out-of-network benefits at peba.sc.gov/health.</a:t>
            </a:r>
          </a:p>
          <a:p>
            <a:pPr>
              <a:lnSpc>
                <a:spcPct val="107000"/>
              </a:lnSpc>
            </a:pPr>
            <a:r>
              <a:rPr lang="en-US" sz="1000" baseline="30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$15 copayment is waived for routine mammograms, adult well visits, well woman visits and well-child visits. </a:t>
            </a:r>
            <a:r>
              <a:rPr lang="en-US" altLang="en-US" sz="1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Standard Plan members who receive in-person care at a BlueCross-affiliated patient-centered medical home (PCMH) provider will not be charged the $15 copayment for a physician’s office visit. </a:t>
            </a:r>
            <a:r>
              <a:rPr lang="en-US" sz="1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Standard Plan and Savings Plan members meet their deductible, they will pay 10% coinsurance, rather than 20%, for in-person care at a PCMH.</a:t>
            </a:r>
            <a:endParaRPr lang="en-US" sz="1000" dirty="0">
              <a:solidFill>
                <a:schemeClr val="tx2"/>
              </a:solidFill>
            </a:endParaRPr>
          </a:p>
        </p:txBody>
      </p:sp>
      <p:graphicFrame>
        <p:nvGraphicFramePr>
          <p:cNvPr id="16" name="Table 8">
            <a:extLst>
              <a:ext uri="{FF2B5EF4-FFF2-40B4-BE49-F238E27FC236}">
                <a16:creationId xmlns:a16="http://schemas.microsoft.com/office/drawing/2014/main" id="{93D027ED-AE2A-42CE-80EC-CB827C6B66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315327"/>
              </p:ext>
            </p:extLst>
          </p:nvPr>
        </p:nvGraphicFramePr>
        <p:xfrm>
          <a:off x="972274" y="1791794"/>
          <a:ext cx="9896354" cy="28568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9352">
                  <a:extLst>
                    <a:ext uri="{9D8B030D-6E8A-4147-A177-3AD203B41FA5}">
                      <a16:colId xmlns:a16="http://schemas.microsoft.com/office/drawing/2014/main" val="1008908948"/>
                    </a:ext>
                  </a:extLst>
                </a:gridCol>
                <a:gridCol w="4068501">
                  <a:extLst>
                    <a:ext uri="{9D8B030D-6E8A-4147-A177-3AD203B41FA5}">
                      <a16:colId xmlns:a16="http://schemas.microsoft.com/office/drawing/2014/main" val="4150371806"/>
                    </a:ext>
                  </a:extLst>
                </a:gridCol>
                <a:gridCol w="4068501">
                  <a:extLst>
                    <a:ext uri="{9D8B030D-6E8A-4147-A177-3AD203B41FA5}">
                      <a16:colId xmlns:a16="http://schemas.microsoft.com/office/drawing/2014/main" val="1478665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Standard Plan</a:t>
                      </a:r>
                    </a:p>
                  </a:txBody>
                  <a:tcPr>
                    <a:lnB w="28575" cap="flat" cmpd="sng" algn="ctr">
                      <a:solidFill>
                        <a:srgbClr val="A0B8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Savings Plan</a:t>
                      </a:r>
                    </a:p>
                  </a:txBody>
                  <a:tcPr>
                    <a:lnB w="28575" cap="flat" cmpd="sng" algn="ctr">
                      <a:solidFill>
                        <a:srgbClr val="A0B8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873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 deductible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pay up to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$515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 individual or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$1,030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family.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A0B8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+mn-lt"/>
                        </a:rPr>
                        <a:t>You pay up to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$4,000 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+mn-lt"/>
                        </a:rPr>
                        <a:t>per individual or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$8,000 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+mn-lt"/>
                        </a:rPr>
                        <a:t>per family.</a:t>
                      </a:r>
                      <a:r>
                        <a:rPr lang="en-US" sz="1800" b="0" baseline="30000" dirty="0">
                          <a:solidFill>
                            <a:schemeClr val="tx2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A0B8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017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Coinsurance</a:t>
                      </a:r>
                      <a:r>
                        <a:rPr lang="en-US" sz="1800" b="1" kern="1200" baseline="30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In network, you pay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20%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 up to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$3,000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per individual or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$6,000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per family.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In network, you pay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20%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 up to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$3,000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per individual or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$6,000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per family.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19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Physician’s office visit</a:t>
                      </a:r>
                      <a:r>
                        <a:rPr lang="en-US" sz="1800" b="1" kern="1200" baseline="30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800" i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You pay a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$15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copayment plus the remaining allowed amount until you meet your deductible. Then, you pay the copayment plus your coinsurance.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You pay the 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full allowed amount 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</a:rPr>
                        <a:t>until you meet your deductible. Then, you pay your coinsurance.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55017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28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255"/>
    </mc:Choice>
    <mc:Fallback xmlns="">
      <p:transition spd="slow" advTm="9425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AB15CCC-5019-4C5A-9ACA-776B6241278F}&quot;/&gt;&lt;isInvalidForFieldText val=&quot;0&quot;/&gt;&lt;Image&gt;&lt;filename val=&quot;C:\Users\rscald\AppData\Local\Temp\CP16132381501937Session\CPTrustFolder16132381501953\PPTImport16132381587437\data\asimages\{8AB15CCC-5019-4C5A-9ACA-776B6241278F}_9.png&quot;/&gt;&lt;left val=&quot;864&quot;/&gt;&lt;top val=&quot;670&quot;/&gt;&lt;width val=&quot;47&quot;/&gt;&lt;height val=&quot;39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7B11A954-7597-4462-B09E-600D7B80C18A}&quot;/&gt;&lt;isInvalidForFieldText val=&quot;0&quot;/&gt;&lt;Image&gt;&lt;filename val=&quot;C:\Users\rscald\AppData\Local\Temp\CP16132381501937Session\CPTrustFolder16132381501953\PPTImport16132381587437\data\asimages\{7B11A954-7597-4462-B09E-600D7B80C18A}_10.png&quot;/&gt;&lt;left val=&quot;24&quot;/&gt;&lt;top val=&quot;35&quot;/&gt;&lt;width val=&quot;743&quot;/&gt;&lt;height val=&quot;160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04CD5AA-1656-4D00-B612-47186CB033B9}&quot;/&gt;&lt;isInvalidForFieldText val=&quot;0&quot;/&gt;&lt;Image&gt;&lt;filename val=&quot;C:\Users\rscald\AppData\Local\Temp\CP16132381501937Session\CPTrustFolder16132381501953\PPTImport16132381587437\data\asimages\{204CD5AA-1656-4D00-B612-47186CB033B9}_10.png&quot;/&gt;&lt;left val=&quot;864&quot;/&gt;&lt;top val=&quot;670&quot;/&gt;&lt;width val=&quot;47&quot;/&gt;&lt;height val=&quot;39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41&quot;/&gt;&lt;lineCharCount val=&quot;26&quot;/&gt;&lt;/TableIndex&gt;&lt;/ShapeTextInfo&gt;"/>
  <p:tag name="HTML_SHAPEINFO" val="&lt;ThreeDShapeInfo&gt;&lt;uuid val=&quot;{BF250057-6A68-4212-84DA-BA52FDB21745}&quot;/&gt;&lt;isInvalidForFieldText val=&quot;0&quot;/&gt;&lt;Image&gt;&lt;filename val=&quot;C:\Users\rscald\AppData\Local\Temp\CP16132381501937Session\CPTrustFolder16132381501953\PPTImport16132381587437\data\asimages\{BF250057-6A68-4212-84DA-BA52FDB21745}_10.png&quot;/&gt;&lt;left val=&quot;47&quot;/&gt;&lt;top val=&quot;675&quot;/&gt;&lt;width val=&quot;818&quot;/&gt;&lt;height val=&quot;47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7B11A954-7597-4462-B09E-600D7B80C18A}&quot;/&gt;&lt;isInvalidForFieldText val=&quot;0&quot;/&gt;&lt;Image&gt;&lt;filename val=&quot;C:\Users\rscald\AppData\Local\Temp\CP16132381501937Session\CPTrustFolder16132381501953\PPTImport16132381587437\data\asimages\{7B11A954-7597-4462-B09E-600D7B80C18A}_10.png&quot;/&gt;&lt;left val=&quot;24&quot;/&gt;&lt;top val=&quot;35&quot;/&gt;&lt;width val=&quot;743&quot;/&gt;&lt;height val=&quot;160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04CD5AA-1656-4D00-B612-47186CB033B9}&quot;/&gt;&lt;isInvalidForFieldText val=&quot;0&quot;/&gt;&lt;Image&gt;&lt;filename val=&quot;C:\Users\rscald\AppData\Local\Temp\CP16132381501937Session\CPTrustFolder16132381501953\PPTImport16132381587437\data\asimages\{204CD5AA-1656-4D00-B612-47186CB033B9}_10.png&quot;/&gt;&lt;left val=&quot;864&quot;/&gt;&lt;top val=&quot;670&quot;/&gt;&lt;width val=&quot;47&quot;/&gt;&lt;height val=&quot;39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41&quot;/&gt;&lt;lineCharCount val=&quot;26&quot;/&gt;&lt;/TableIndex&gt;&lt;/ShapeTextInfo&gt;"/>
  <p:tag name="HTML_SHAPEINFO" val="&lt;ThreeDShapeInfo&gt;&lt;uuid val=&quot;{BF250057-6A68-4212-84DA-BA52FDB21745}&quot;/&gt;&lt;isInvalidForFieldText val=&quot;0&quot;/&gt;&lt;Image&gt;&lt;filename val=&quot;C:\Users\rscald\AppData\Local\Temp\CP16132381501937Session\CPTrustFolder16132381501953\PPTImport16132381587437\data\asimages\{BF250057-6A68-4212-84DA-BA52FDB21745}_10.png&quot;/&gt;&lt;left val=&quot;47&quot;/&gt;&lt;top val=&quot;675&quot;/&gt;&lt;width val=&quot;818&quot;/&gt;&lt;height val=&quot;47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7B11A954-7597-4462-B09E-600D7B80C18A}&quot;/&gt;&lt;isInvalidForFieldText val=&quot;0&quot;/&gt;&lt;Image&gt;&lt;filename val=&quot;C:\Users\rscald\AppData\Local\Temp\CP16132381501937Session\CPTrustFolder16132381501953\PPTImport16132381587437\data\asimages\{7B11A954-7597-4462-B09E-600D7B80C18A}_10.png&quot;/&gt;&lt;left val=&quot;24&quot;/&gt;&lt;top val=&quot;35&quot;/&gt;&lt;width val=&quot;743&quot;/&gt;&lt;height val=&quot;160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04CD5AA-1656-4D00-B612-47186CB033B9}&quot;/&gt;&lt;isInvalidForFieldText val=&quot;0&quot;/&gt;&lt;Image&gt;&lt;filename val=&quot;C:\Users\rscald\AppData\Local\Temp\CP16132381501937Session\CPTrustFolder16132381501953\PPTImport16132381587437\data\asimages\{204CD5AA-1656-4D00-B612-47186CB033B9}_10.png&quot;/&gt;&lt;left val=&quot;864&quot;/&gt;&lt;top val=&quot;670&quot;/&gt;&lt;width val=&quot;47&quot;/&gt;&lt;height val=&quot;39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41&quot;/&gt;&lt;lineCharCount val=&quot;26&quot;/&gt;&lt;/TableIndex&gt;&lt;/ShapeTextInfo&gt;"/>
  <p:tag name="HTML_SHAPEINFO" val="&lt;ThreeDShapeInfo&gt;&lt;uuid val=&quot;{BF250057-6A68-4212-84DA-BA52FDB21745}&quot;/&gt;&lt;isInvalidForFieldText val=&quot;0&quot;/&gt;&lt;Image&gt;&lt;filename val=&quot;C:\Users\rscald\AppData\Local\Temp\CP16132381501937Session\CPTrustFolder16132381501953\PPTImport16132381587437\data\asimages\{BF250057-6A68-4212-84DA-BA52FDB21745}_10.png&quot;/&gt;&lt;left val=&quot;47&quot;/&gt;&lt;top val=&quot;675&quot;/&gt;&lt;width val=&quot;818&quot;/&gt;&lt;height val=&quot;47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932EF81B-8C33-45B3-AADA-5075FB436406}&quot;/&gt;&lt;isInvalidForFieldText val=&quot;0&quot;/&gt;&lt;Image&gt;&lt;filename val=&quot;C:\Users\rscald\AppData\Local\Temp\CP16132381501937Session\CPTrustFolder16132381501953\PPTImport16132381587437\data\asimages\{932EF81B-8C33-45B3-AADA-5075FB436406}_15.png&quot;/&gt;&lt;left val=&quot;24&quot;/&gt;&lt;top val=&quot;35&quot;/&gt;&lt;width val=&quot;743&quot;/&gt;&lt;height val=&quot;160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34&quot;/&gt;&lt;lineCharCount val=&quot;40&quot;/&gt;&lt;lineCharCount val=&quot;45&quot;/&gt;&lt;lineCharCount val=&quot;31&quot;/&gt;&lt;lineCharCount val=&quot;35&quot;/&gt;&lt;lineCharCount val=&quot;59&quot;/&gt;&lt;lineCharCount val=&quot;39&quot;/&gt;&lt;lineCharCount val=&quot;35&quot;/&gt;&lt;lineCharCount val=&quot;48&quot;/&gt;&lt;/TableIndex&gt;&lt;/ShapeTextInfo&gt;"/>
  <p:tag name="HTML_SHAPEINFO" val="&lt;ThreeDShapeInfo&gt;&lt;uuid val=&quot;{05EF4507-4D7A-49B2-AAD8-957C9583A921}&quot;/&gt;&lt;isInvalidForFieldText val=&quot;0&quot;/&gt;&lt;Image&gt;&lt;filename val=&quot;C:\Users\rscald\AppData\Local\Temp\CP16132381501937Session\CPTrustFolder16132381501953\PPTImport16132381587437\data\asimages\{05EF4507-4D7A-49B2-AAD8-957C9583A921}_15.png&quot;/&gt;&lt;left val=&quot;36&quot;/&gt;&lt;top val=&quot;192&quot;/&gt;&lt;width val=&quot;876&quot;/&gt;&lt;height val=&quot;444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A75B409-9C4B-4AD8-B60E-3125C5D8E5B3}&quot;/&gt;&lt;isInvalidForFieldText val=&quot;0&quot;/&gt;&lt;Image&gt;&lt;filename val=&quot;C:\Users\rscald\AppData\Local\Temp\CP16132381501937Session\CPTrustFolder16132381501953\PPTImport16132381587437\data\asimages\{1A75B409-9C4B-4AD8-B60E-3125C5D8E5B3}_15.png&quot;/&gt;&lt;left val=&quot;864&quot;/&gt;&lt;top val=&quot;670&quot;/&gt;&lt;width val=&quot;47&quot;/&gt;&lt;height val=&quot;39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23F0D281-679E-4B55-9F04-E6D0FB456E9B}&quot;/&gt;&lt;isInvalidForFieldText val=&quot;0&quot;/&gt;&lt;Image&gt;&lt;filename val=&quot;C:\Users\rscald\AppData\Local\Temp\CP16132381501937Session\CPTrustFolder16132381501953\PPTImport16132381587437\data\asimages\{23F0D281-679E-4B55-9F04-E6D0FB456E9B}_17.png&quot;/&gt;&lt;left val=&quot;24&quot;/&gt;&lt;top val=&quot;35&quot;/&gt;&lt;width val=&quot;743&quot;/&gt;&lt;height val=&quot;160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7&quot;/&gt;&lt;lineCharCount val=&quot;44&quot;/&gt;&lt;lineCharCount val=&quot;44&quot;/&gt;&lt;lineCharCount val=&quot;41&quot;/&gt;&lt;lineCharCount val=&quot;59&quot;/&gt;&lt;lineCharCount val=&quot;21&quot;/&gt;&lt;lineCharCount val=&quot;60&quot;/&gt;&lt;lineCharCount val=&quot;43&quot;/&gt;&lt;/TableIndex&gt;&lt;/ShapeTextInfo&gt;"/>
  <p:tag name="HTML_SHAPEINFO" val="&lt;ThreeDShapeInfo&gt;&lt;uuid val=&quot;{AFBDF63D-DC19-4F4C-A198-B0768FE8F9D7}&quot;/&gt;&lt;isInvalidForFieldText val=&quot;0&quot;/&gt;&lt;Image&gt;&lt;filename val=&quot;C:\Users\rscald\AppData\Local\Temp\CP16132381501937Session\CPTrustFolder16132381501953\PPTImport16132381587437\data\asimages\{AFBDF63D-DC19-4F4C-A198-B0768FE8F9D7}_17.png&quot;/&gt;&lt;left val=&quot;36&quot;/&gt;&lt;top val=&quot;192&quot;/&gt;&lt;width val=&quot;888&quot;/&gt;&lt;height val=&quot;444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AB64400-0E3E-442E-B9A5-793C7C427A26}&quot;/&gt;&lt;isInvalidForFieldText val=&quot;0&quot;/&gt;&lt;Image&gt;&lt;filename val=&quot;C:\Users\rscald\AppData\Local\Temp\CP16132381501937Session\CPTrustFolder16132381501953\PPTImport16132381587437\data\asimages\{AAB64400-0E3E-442E-B9A5-793C7C427A26}_17.png&quot;/&gt;&lt;left val=&quot;864&quot;/&gt;&lt;top val=&quot;670&quot;/&gt;&lt;width val=&quot;47&quot;/&gt;&lt;height val=&quot;39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3FEBDD02-C594-416E-9207-F637E2657490}&quot;/&gt;&lt;isInvalidForFieldText val=&quot;0&quot;/&gt;&lt;Image&gt;&lt;filename val=&quot;C:\Users\rscald\AppData\Local\Temp\CP16132381501937Session\CPTrustFolder16132381501953\PPTImport16132381587437\data\asimages\{3FEBDD02-C594-416E-9207-F637E2657490}_20.png&quot;/&gt;&lt;left val=&quot;24&quot;/&gt;&lt;top val=&quot;35&quot;/&gt;&lt;width val=&quot;743&quot;/&gt;&lt;height val=&quot;160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42&quot;/&gt;&lt;lineCharCount val=&quot;51&quot;/&gt;&lt;lineCharCount val=&quot;54&quot;/&gt;&lt;lineCharCount val=&quot;44&quot;/&gt;&lt;lineCharCount val=&quot;45&quot;/&gt;&lt;lineCharCount val=&quot;23&quot;/&gt;&lt;lineCharCount val=&quot;36&quot;/&gt;&lt;/TableIndex&gt;&lt;/ShapeTextInfo&gt;"/>
  <p:tag name="HTML_SHAPEINFO" val="&lt;ThreeDShapeInfo&gt;&lt;uuid val=&quot;{779F4D44-79C0-4F9A-B265-9C0F55D3D19D}&quot;/&gt;&lt;isInvalidForFieldText val=&quot;0&quot;/&gt;&lt;Image&gt;&lt;filename val=&quot;C:\Users\rscald\AppData\Local\Temp\CP16132381501937Session\CPTrustFolder16132381501953\PPTImport16132381587437\data\asimages\{779F4D44-79C0-4F9A-B265-9C0F55D3D19D}_20.png&quot;/&gt;&lt;left val=&quot;36&quot;/&gt;&lt;top val=&quot;192&quot;/&gt;&lt;width val=&quot;876&quot;/&gt;&lt;height val=&quot;444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351F4B5-F9D8-452E-9A08-22F90017073E}&quot;/&gt;&lt;isInvalidForFieldText val=&quot;0&quot;/&gt;&lt;Image&gt;&lt;filename val=&quot;C:\Users\rscald\AppData\Local\Temp\CP16132381501937Session\CPTrustFolder16132381501953\PPTImport16132381587437\data\asimages\{9351F4B5-F9D8-452E-9A08-22F90017073E}_20.png&quot;/&gt;&lt;left val=&quot;864&quot;/&gt;&lt;top val=&quot;670&quot;/&gt;&lt;width val=&quot;47&quot;/&gt;&lt;height val=&quot;39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3FEBDD02-C594-416E-9207-F637E2657490}&quot;/&gt;&lt;isInvalidForFieldText val=&quot;0&quot;/&gt;&lt;Image&gt;&lt;filename val=&quot;C:\Users\rscald\AppData\Local\Temp\CP16132381501937Session\CPTrustFolder16132381501953\PPTImport16132381587437\data\asimages\{3FEBDD02-C594-416E-9207-F637E2657490}_20.png&quot;/&gt;&lt;left val=&quot;24&quot;/&gt;&lt;top val=&quot;35&quot;/&gt;&lt;width val=&quot;743&quot;/&gt;&lt;height val=&quot;160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42&quot;/&gt;&lt;lineCharCount val=&quot;51&quot;/&gt;&lt;lineCharCount val=&quot;54&quot;/&gt;&lt;lineCharCount val=&quot;44&quot;/&gt;&lt;lineCharCount val=&quot;45&quot;/&gt;&lt;lineCharCount val=&quot;23&quot;/&gt;&lt;lineCharCount val=&quot;36&quot;/&gt;&lt;/TableIndex&gt;&lt;/ShapeTextInfo&gt;"/>
  <p:tag name="HTML_SHAPEINFO" val="&lt;ThreeDShapeInfo&gt;&lt;uuid val=&quot;{779F4D44-79C0-4F9A-B265-9C0F55D3D19D}&quot;/&gt;&lt;isInvalidForFieldText val=&quot;0&quot;/&gt;&lt;Image&gt;&lt;filename val=&quot;C:\Users\rscald\AppData\Local\Temp\CP16132381501937Session\CPTrustFolder16132381501953\PPTImport16132381587437\data\asimages\{779F4D44-79C0-4F9A-B265-9C0F55D3D19D}_20.png&quot;/&gt;&lt;left val=&quot;36&quot;/&gt;&lt;top val=&quot;192&quot;/&gt;&lt;width val=&quot;876&quot;/&gt;&lt;height val=&quot;444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351F4B5-F9D8-452E-9A08-22F90017073E}&quot;/&gt;&lt;isInvalidForFieldText val=&quot;0&quot;/&gt;&lt;Image&gt;&lt;filename val=&quot;C:\Users\rscald\AppData\Local\Temp\CP16132381501937Session\CPTrustFolder16132381501953\PPTImport16132381587437\data\asimages\{9351F4B5-F9D8-452E-9A08-22F90017073E}_20.png&quot;/&gt;&lt;left val=&quot;864&quot;/&gt;&lt;top val=&quot;670&quot;/&gt;&lt;width val=&quot;47&quot;/&gt;&lt;height val=&quot;39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7B11A954-7597-4462-B09E-600D7B80C18A}&quot;/&gt;&lt;isInvalidForFieldText val=&quot;0&quot;/&gt;&lt;Image&gt;&lt;filename val=&quot;C:\Users\rscald\AppData\Local\Temp\CP16132381501937Session\CPTrustFolder16132381501953\PPTImport16132381587437\data\asimages\{7B11A954-7597-4462-B09E-600D7B80C18A}_10.png&quot;/&gt;&lt;left val=&quot;24&quot;/&gt;&lt;top val=&quot;35&quot;/&gt;&lt;width val=&quot;743&quot;/&gt;&lt;height val=&quot;160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04CD5AA-1656-4D00-B612-47186CB033B9}&quot;/&gt;&lt;isInvalidForFieldText val=&quot;0&quot;/&gt;&lt;Image&gt;&lt;filename val=&quot;C:\Users\rscald\AppData\Local\Temp\CP16132381501937Session\CPTrustFolder16132381501953\PPTImport16132381587437\data\asimages\{204CD5AA-1656-4D00-B612-47186CB033B9}_10.png&quot;/&gt;&lt;left val=&quot;864&quot;/&gt;&lt;top val=&quot;670&quot;/&gt;&lt;width val=&quot;47&quot;/&gt;&lt;height val=&quot;39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7B11A954-7597-4462-B09E-600D7B80C18A}&quot;/&gt;&lt;isInvalidForFieldText val=&quot;0&quot;/&gt;&lt;Image&gt;&lt;filename val=&quot;C:\Users\rscald\AppData\Local\Temp\CP16132381501937Session\CPTrustFolder16132381501953\PPTImport16132381587437\data\asimages\{7B11A954-7597-4462-B09E-600D7B80C18A}_10.png&quot;/&gt;&lt;left val=&quot;24&quot;/&gt;&lt;top val=&quot;35&quot;/&gt;&lt;width val=&quot;743&quot;/&gt;&lt;height val=&quot;160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04CD5AA-1656-4D00-B612-47186CB033B9}&quot;/&gt;&lt;isInvalidForFieldText val=&quot;0&quot;/&gt;&lt;Image&gt;&lt;filename val=&quot;C:\Users\rscald\AppData\Local\Temp\CP16132381501937Session\CPTrustFolder16132381501953\PPTImport16132381587437\data\asimages\{204CD5AA-1656-4D00-B612-47186CB033B9}_10.png&quot;/&gt;&lt;left val=&quot;864&quot;/&gt;&lt;top val=&quot;670&quot;/&gt;&lt;width val=&quot;47&quot;/&gt;&lt;height val=&quot;39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7&quot;/&gt;&lt;/TableIndex&gt;&lt;/ShapeTextInfo&gt;"/>
  <p:tag name="HTML_SHAPEINFO" val="&lt;ThreeDShapeInfo&gt;&lt;uuid val=&quot;{6A915556-CB8B-408B-A4BA-AC7AFBADBC6F}&quot;/&gt;&lt;isInvalidForFieldText val=&quot;0&quot;/&gt;&lt;Image&gt;&lt;filename val=&quot;C:\Users\rscald\AppData\Local\Temp\CP16132381501937Session\CPTrustFolder16132381501953\PPTImport16132381587437\data\asimages\{6A915556-CB8B-408B-A4BA-AC7AFBADBC6F}_8.png&quot;/&gt;&lt;left val=&quot;24&quot;/&gt;&lt;top val=&quot;35&quot;/&gt;&lt;width val=&quot;743&quot;/&gt;&lt;height val=&quot;16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28&quot;/&gt;&lt;lineCharCount val=&quot;55&quot;/&gt;&lt;lineCharCount val=&quot;29&quot;/&gt;&lt;lineCharCount val=&quot;57&quot;/&gt;&lt;lineCharCount val=&quot;8&quot;/&gt;&lt;lineCharCount val=&quot;52&quot;/&gt;&lt;lineCharCount val=&quot;13&quot;/&gt;&lt;lineCharCount val=&quot;49&quot;/&gt;&lt;lineCharCount val=&quot;51&quot;/&gt;&lt;lineCharCount val=&quot;26&quot;/&gt;&lt;/TableIndex&gt;&lt;/ShapeTextInfo&gt;"/>
  <p:tag name="HTML_SHAPEINFO" val="&lt;ThreeDShapeInfo&gt;&lt;uuid val=&quot;{7399F6CF-DA11-4606-ADB4-35375ECB1F6F}&quot;/&gt;&lt;isInvalidForFieldText val=&quot;0&quot;/&gt;&lt;Image&gt;&lt;filename val=&quot;C:\Users\rscald\AppData\Local\Temp\CP16132381501937Session\CPTrustFolder16132381501953\PPTImport16132381587437\data\asimages\{7399F6CF-DA11-4606-ADB4-35375ECB1F6F}_8.png&quot;/&gt;&lt;left val=&quot;36&quot;/&gt;&lt;top val=&quot;192&quot;/&gt;&lt;width val=&quot;876&quot;/&gt;&lt;height val=&quot;460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4C28516E-80F5-4D3A-B788-BE6DAECC9F5F}&quot;/&gt;&lt;isInvalidForFieldText val=&quot;0&quot;/&gt;&lt;Image&gt;&lt;filename val=&quot;C:\Users\rscald\AppData\Local\Temp\CP16132381501937Session\CPTrustFolder16132381501953\PPTImport16132381587437\data\asimages\{4C28516E-80F5-4D3A-B788-BE6DAECC9F5F}_8.png&quot;/&gt;&lt;left val=&quot;864&quot;/&gt;&lt;top val=&quot;670&quot;/&gt;&lt;width val=&quot;47&quot;/&gt;&lt;height val=&quot;39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7&quot;/&gt;&lt;/TableIndex&gt;&lt;/ShapeTextInfo&gt;"/>
  <p:tag name="HTML_SHAPEINFO" val="&lt;ThreeDShapeInfo&gt;&lt;uuid val=&quot;{571D1816-29E0-4C34-86C2-4B4FE515F6A3}&quot;/&gt;&lt;isInvalidForFieldText val=&quot;0&quot;/&gt;&lt;Image&gt;&lt;filename val=&quot;C:\Users\rscald\AppData\Local\Temp\CP16132381501937Session\CPTrustFolder16132381501953\PPTImport16132381587437\data\asimages\{571D1816-29E0-4C34-86C2-4B4FE515F6A3}_9.png&quot;/&gt;&lt;left val=&quot;24&quot;/&gt;&lt;top val=&quot;24&quot;/&gt;&lt;width val=&quot;746&quot;/&gt;&lt;height val=&quot;170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20&quot;/&gt;&lt;lineCharCount val=&quot;48&quot;/&gt;&lt;lineCharCount val=&quot;53&quot;/&gt;&lt;lineCharCount val=&quot;47&quot;/&gt;&lt;lineCharCount val=&quot;60&quot;/&gt;&lt;lineCharCount val=&quot;52&quot;/&gt;&lt;lineCharCount val=&quot;18&quot;/&gt;&lt;lineCharCount val=&quot;52&quot;/&gt;&lt;lineCharCount val=&quot;37&quot;/&gt;&lt;/TableIndex&gt;&lt;/ShapeTextInfo&gt;"/>
  <p:tag name="HTML_SHAPEINFO" val="&lt;ThreeDShapeInfo&gt;&lt;uuid val=&quot;{7C67236A-823E-42F3-B83A-312BEB98CD1B}&quot;/&gt;&lt;isInvalidForFieldText val=&quot;0&quot;/&gt;&lt;Image&gt;&lt;filename val=&quot;C:\Users\rscald\AppData\Local\Temp\CP16132381501937Session\CPTrustFolder16132381501953\PPTImport16132381587437\data\asimages\{7C67236A-823E-42F3-B83A-312BEB98CD1B}_9.png&quot;/&gt;&lt;left val=&quot;36&quot;/&gt;&lt;top val=&quot;192&quot;/&gt;&lt;width val=&quot;881&quot;/&gt;&lt;height val=&quot;444&quot;/&gt;&lt;hasText val=&quot;1&quot;/&gt;&lt;/Image&gt;&lt;/ThreeDShapeInfo&gt;"/>
</p:tagLst>
</file>

<file path=ppt/theme/theme1.xml><?xml version="1.0" encoding="utf-8"?>
<a:theme xmlns:a="http://schemas.openxmlformats.org/drawingml/2006/main" name="UofSC Simple Theme">
  <a:themeElements>
    <a:clrScheme name="Custom 1">
      <a:dk1>
        <a:srgbClr val="000000"/>
      </a:dk1>
      <a:lt1>
        <a:srgbClr val="FFFFFF"/>
      </a:lt1>
      <a:dk2>
        <a:srgbClr val="73000A"/>
      </a:dk2>
      <a:lt2>
        <a:srgbClr val="E7E6E6"/>
      </a:lt2>
      <a:accent1>
        <a:srgbClr val="0D3841"/>
      </a:accent1>
      <a:accent2>
        <a:srgbClr val="E23B38"/>
      </a:accent2>
      <a:accent3>
        <a:srgbClr val="759005"/>
      </a:accent3>
      <a:accent4>
        <a:srgbClr val="FFF89E"/>
      </a:accent4>
      <a:accent5>
        <a:srgbClr val="3277B6"/>
      </a:accent5>
      <a:accent6>
        <a:srgbClr val="C1D832"/>
      </a:accent6>
      <a:hlink>
        <a:srgbClr val="73000A"/>
      </a:hlink>
      <a:folHlink>
        <a:srgbClr val="E23B3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258CAB0-DDDD-8E42-8715-79BD1402BECB}" vid="{EC9F5A20-6D19-7048-A333-7BEF17D9B2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usc_ppt_substitute_fonts_wide(4)</Template>
  <TotalTime>3081</TotalTime>
  <Words>3454</Words>
  <Application>Microsoft Office PowerPoint</Application>
  <PresentationFormat>Widescreen</PresentationFormat>
  <Paragraphs>459</Paragraphs>
  <Slides>56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Aptos</vt:lpstr>
      <vt:lpstr>Arial</vt:lpstr>
      <vt:lpstr>Berlingske Sans</vt:lpstr>
      <vt:lpstr>Calibri</vt:lpstr>
      <vt:lpstr>Courier New</vt:lpstr>
      <vt:lpstr>Garamond</vt:lpstr>
      <vt:lpstr>Impact</vt:lpstr>
      <vt:lpstr>Symbol</vt:lpstr>
      <vt:lpstr>Times New Roman</vt:lpstr>
      <vt:lpstr>UofSC Simple Theme</vt:lpstr>
      <vt:lpstr>New Employee Benefits</vt:lpstr>
      <vt:lpstr>Core Benefits</vt:lpstr>
      <vt:lpstr>USC Benefits </vt:lpstr>
      <vt:lpstr>Before You Choose a Plan </vt:lpstr>
      <vt:lpstr>Core Health Insurance Benefits</vt:lpstr>
      <vt:lpstr>State Health Plan</vt:lpstr>
      <vt:lpstr>State Health Plan provider network</vt:lpstr>
      <vt:lpstr>Terms to know</vt:lpstr>
      <vt:lpstr>Standard Plan versus Savings Plan</vt:lpstr>
      <vt:lpstr>Standard Plan versus Savings Plan</vt:lpstr>
      <vt:lpstr>Standard Plan versus Savings Plan</vt:lpstr>
      <vt:lpstr>TRICARE Supplement Plan</vt:lpstr>
      <vt:lpstr>PEBA Perks</vt:lpstr>
      <vt:lpstr>Telehealth: Blue CareonDemand</vt:lpstr>
      <vt:lpstr>Tobacco-use premium</vt:lpstr>
      <vt:lpstr>PowerPoint Presentation</vt:lpstr>
      <vt:lpstr>PowerPoint Presentation</vt:lpstr>
      <vt:lpstr>MERU HEALTH</vt:lpstr>
      <vt:lpstr>PowerPoint Presentation</vt:lpstr>
      <vt:lpstr>Dental plans</vt:lpstr>
      <vt:lpstr>Dental Plus</vt:lpstr>
      <vt:lpstr>Basic Dental</vt:lpstr>
      <vt:lpstr>Summary of benefits</vt:lpstr>
      <vt:lpstr>Summary of benefits</vt:lpstr>
      <vt:lpstr>PowerPoint Presentation</vt:lpstr>
      <vt:lpstr>State Vision Plan </vt:lpstr>
      <vt:lpstr>Monthly Premiums</vt:lpstr>
      <vt:lpstr>PowerPoint Presentation</vt:lpstr>
      <vt:lpstr>Employee Life Insurance Options </vt:lpstr>
      <vt:lpstr>Dependent Life – Spouse Insurance</vt:lpstr>
      <vt:lpstr>Dependent Life - Child Insurance </vt:lpstr>
      <vt:lpstr>PowerPoint Presentation</vt:lpstr>
      <vt:lpstr>Basic Long-Term Disability </vt:lpstr>
      <vt:lpstr>Supplemental Long-term Disability</vt:lpstr>
      <vt:lpstr>PowerPoint Presentation</vt:lpstr>
      <vt:lpstr>MoneyPlus</vt:lpstr>
      <vt:lpstr>PowerPoint Presentation</vt:lpstr>
      <vt:lpstr>Hcm Peoplesoft Benefits enrollment process</vt:lpstr>
      <vt:lpstr>MyBenefits</vt:lpstr>
      <vt:lpstr>PowerPoint Presentation</vt:lpstr>
      <vt:lpstr>Supplemental Insurance</vt:lpstr>
      <vt:lpstr>Supplemental Insurance</vt:lpstr>
      <vt:lpstr>Supplemental Insurance Enrollment</vt:lpstr>
      <vt:lpstr>Auto and Home Insurance</vt:lpstr>
      <vt:lpstr>Contact Information</vt:lpstr>
      <vt:lpstr>PowerPoint Presentation</vt:lpstr>
      <vt:lpstr>Retirement Plans</vt:lpstr>
      <vt:lpstr>Retirement Plans</vt:lpstr>
      <vt:lpstr>Member Contribution</vt:lpstr>
      <vt:lpstr>Selecting a Plan </vt:lpstr>
      <vt:lpstr>Member Access</vt:lpstr>
      <vt:lpstr>Important Reminders</vt:lpstr>
      <vt:lpstr>Contact Information</vt:lpstr>
      <vt:lpstr>PowerPoint Presentation</vt:lpstr>
      <vt:lpstr>Voluntary Retirement Plans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Mack, Helen</dc:creator>
  <cp:lastModifiedBy>Jenkins, Bryan</cp:lastModifiedBy>
  <cp:revision>22</cp:revision>
  <dcterms:created xsi:type="dcterms:W3CDTF">2023-02-10T19:00:18Z</dcterms:created>
  <dcterms:modified xsi:type="dcterms:W3CDTF">2024-08-19T14:18:15Z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D3EF1192-1005-42B3-BA78-4280A2DD72C0</vt:lpwstr>
  </property>
  <property fmtid="{D5CDD505-2E9C-101B-9397-08002B2CF9AE}" pid="3" name="ArticulatePath">
    <vt:lpwstr>New Employee Benefits and Payroll Orientation (1) (002)Final Revised 442023_2</vt:lpwstr>
  </property>
</Properties>
</file>