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65" r:id="rId6"/>
    <p:sldId id="259" r:id="rId7"/>
    <p:sldId id="273" r:id="rId8"/>
    <p:sldId id="260" r:id="rId9"/>
    <p:sldId id="278" r:id="rId10"/>
    <p:sldId id="289" r:id="rId11"/>
    <p:sldId id="267" r:id="rId12"/>
    <p:sldId id="290" r:id="rId13"/>
    <p:sldId id="279" r:id="rId14"/>
    <p:sldId id="275" r:id="rId15"/>
    <p:sldId id="285" r:id="rId16"/>
    <p:sldId id="258" r:id="rId17"/>
    <p:sldId id="293" r:id="rId18"/>
    <p:sldId id="291" r:id="rId19"/>
    <p:sldId id="280" r:id="rId20"/>
    <p:sldId id="272" r:id="rId21"/>
    <p:sldId id="281" r:id="rId22"/>
    <p:sldId id="282" r:id="rId23"/>
    <p:sldId id="276" r:id="rId24"/>
    <p:sldId id="284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2C6AC-4C90-415B-850E-9C94BBA14BB0}" v="195" dt="2022-05-09T22:02:12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ell MT" panose="02020503060305020303" pitchFamily="18" charset="77"/>
                <a:ea typeface="Ayuthaya" pitchFamily="2" charset="-34"/>
                <a:cs typeface="Ayuthaya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0" i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Angsana New" panose="02020603050405020304" pitchFamily="18" charset="-34"/>
                <a:ea typeface="Ayuthaya" pitchFamily="2" charset="-34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eorgia" panose="02040502050405020303" pitchFamily="18" charset="0"/>
              </a:defRPr>
            </a:lvl1pPr>
            <a:lvl2pPr>
              <a:defRPr b="0" i="0">
                <a:latin typeface="Georgia" panose="02040502050405020303" pitchFamily="18" charset="0"/>
              </a:defRPr>
            </a:lvl2pPr>
            <a:lvl3pPr>
              <a:defRPr b="0" i="0">
                <a:latin typeface="Georgia" panose="02040502050405020303" pitchFamily="18" charset="0"/>
              </a:defRPr>
            </a:lvl3pPr>
            <a:lvl4pPr>
              <a:defRPr b="0" i="0">
                <a:latin typeface="Georgia" panose="02040502050405020303" pitchFamily="18" charset="0"/>
              </a:defRPr>
            </a:lvl4pPr>
            <a:lvl5pPr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3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A277-BAC2-48E4-85C4-79AE5A37039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6D06-67A6-447B-A55F-D99E4F51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18DD-BB33-0220-7162-1CCE09E8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42714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University of South Carolina</a:t>
            </a:r>
            <a:br>
              <a:rPr lang="en-US" dirty="0">
                <a:solidFill>
                  <a:schemeClr val="bg1"/>
                </a:solidFill>
                <a:cs typeface="Calibri Light"/>
              </a:rPr>
            </a:br>
            <a:r>
              <a:rPr lang="en-US" dirty="0">
                <a:solidFill>
                  <a:schemeClr val="bg1"/>
                </a:solidFill>
                <a:cs typeface="Calibri Light"/>
              </a:rPr>
              <a:t>BLACK FACULTY CAUCUS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F7CE1-2CE3-7292-FEC5-2F6D21BBA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6600" dirty="0">
                <a:solidFill>
                  <a:schemeClr val="bg1"/>
                </a:solidFill>
                <a:cs typeface="Calibri"/>
              </a:rPr>
              <a:t>June 2021- May 2022 CELEBRATIONS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F1FF-E384-DB82-BBCB-20AAA43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20599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00D37-1927-0DA7-9737-7527AF88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509" y="620305"/>
            <a:ext cx="7807961" cy="1325563"/>
          </a:xfrm>
        </p:spPr>
        <p:txBody>
          <a:bodyPr>
            <a:noAutofit/>
          </a:bodyPr>
          <a:lstStyle/>
          <a:p>
            <a:br>
              <a:rPr lang="en-US" sz="2600" b="1" dirty="0">
                <a:latin typeface="Bell MT" panose="02020503060305020303" pitchFamily="18" charset="77"/>
                <a:ea typeface="+mj-lt"/>
                <a:cs typeface="+mj-lt"/>
              </a:rPr>
            </a:br>
            <a:br>
              <a:rPr lang="en-US" sz="2600" b="1" dirty="0">
                <a:latin typeface="Bell MT" panose="02020503060305020303" pitchFamily="18" charset="77"/>
                <a:ea typeface="+mj-lt"/>
                <a:cs typeface="+mj-lt"/>
              </a:rPr>
            </a:br>
            <a:r>
              <a:rPr lang="en-US" sz="3600" b="1" dirty="0">
                <a:latin typeface="Bell MT" panose="02020503060305020303" pitchFamily="18" charset="77"/>
                <a:ea typeface="+mj-lt"/>
                <a:cs typeface="+mj-lt"/>
              </a:rPr>
              <a:t>We Be Lovin’ Black Children: </a:t>
            </a:r>
            <a:br>
              <a:rPr lang="en-US" sz="2600" b="1" dirty="0">
                <a:latin typeface="Bell MT" panose="02020503060305020303" pitchFamily="18" charset="77"/>
                <a:ea typeface="+mj-lt"/>
                <a:cs typeface="+mj-lt"/>
              </a:rPr>
            </a:br>
            <a:r>
              <a:rPr lang="en-US" sz="2800" dirty="0">
                <a:latin typeface="Bell MT" panose="02020503060305020303" pitchFamily="18" charset="77"/>
                <a:ea typeface="+mj-lt"/>
                <a:cs typeface="+mj-lt"/>
              </a:rPr>
              <a:t>Learning to Be Literate About the African Diaspora</a:t>
            </a:r>
          </a:p>
          <a:p>
            <a:endParaRPr lang="en-US" sz="2600" b="1" dirty="0">
              <a:latin typeface="Bell MT" panose="02020503060305020303" pitchFamily="18" charset="77"/>
              <a:ea typeface="+mj-lt"/>
              <a:cs typeface="+mj-lt"/>
            </a:endParaRPr>
          </a:p>
          <a:p>
            <a:endParaRPr lang="en-US" sz="2600" dirty="0">
              <a:latin typeface="Bell MT" panose="02020503060305020303" pitchFamily="18" charset="77"/>
              <a:cs typeface="Calibri Light"/>
            </a:endParaRPr>
          </a:p>
        </p:txBody>
      </p:sp>
      <p:pic>
        <p:nvPicPr>
          <p:cNvPr id="8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218066D-FE93-EDFF-BB4E-AD47DCFF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80060" y="862500"/>
            <a:ext cx="3425957" cy="51325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CE923-8135-9C5C-3ED2-570DF5B31B8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366145" y="2915737"/>
            <a:ext cx="7161017" cy="23367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3600" dirty="0">
                <a:latin typeface="Bell MT" panose="02020503060305020303" pitchFamily="18" charset="77"/>
                <a:ea typeface="+mn-lt"/>
                <a:cs typeface="Geeza Pro" panose="02000400000000000000" pitchFamily="2" charset="-78"/>
              </a:rPr>
              <a:t>2022 </a:t>
            </a:r>
          </a:p>
          <a:p>
            <a:pPr>
              <a:buNone/>
            </a:pPr>
            <a:r>
              <a:rPr lang="en-US" sz="3600" dirty="0">
                <a:latin typeface="Bell MT" panose="02020503060305020303" pitchFamily="18" charset="77"/>
                <a:ea typeface="+mn-lt"/>
                <a:cs typeface="Geeza Pro" panose="02000400000000000000" pitchFamily="2" charset="-78"/>
              </a:rPr>
              <a:t>Society of Professors of Education</a:t>
            </a:r>
          </a:p>
          <a:p>
            <a:pPr>
              <a:buNone/>
            </a:pPr>
            <a:r>
              <a:rPr lang="en-US" sz="3600" dirty="0">
                <a:latin typeface="Bell MT" panose="02020503060305020303" pitchFamily="18" charset="77"/>
                <a:ea typeface="+mn-lt"/>
                <a:cs typeface="Geeza Pro" panose="02000400000000000000" pitchFamily="2" charset="-78"/>
              </a:rPr>
              <a:t>Outstanding Book Award</a:t>
            </a:r>
            <a:endParaRPr lang="en-US" sz="3600" dirty="0">
              <a:latin typeface="Bell MT" panose="02020503060305020303" pitchFamily="18" charset="77"/>
              <a:cs typeface="Geeza Pro" panose="02000400000000000000" pitchFamily="2" charset="-78"/>
            </a:endParaRPr>
          </a:p>
          <a:p>
            <a:pPr marL="0" indent="0">
              <a:buNone/>
            </a:pPr>
            <a:endParaRPr lang="en-US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893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6" y="1554498"/>
            <a:ext cx="5804771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Bell MT" panose="02020503060305020303" pitchFamily="18" charset="77"/>
              </a:rPr>
              <a:t>Eliza Braden</a:t>
            </a:r>
            <a:br>
              <a:rPr lang="en-US" sz="3600" b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br>
              <a:rPr lang="en-US" sz="3600" b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600" b="1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  <a:endParaRPr lang="en-US" sz="3200" i="1" dirty="0">
              <a:solidFill>
                <a:schemeClr val="bg1"/>
              </a:solidFill>
              <a:latin typeface="Bell MT" panose="02020503060305020303" pitchFamily="18" charset="77"/>
            </a:endParaRP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308779"/>
            <a:ext cx="4840152" cy="2155816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Bell MT" panose="02020503060305020303" pitchFamily="18" charset="77"/>
              </a:rPr>
              <a:t>2021</a:t>
            </a:r>
            <a:r>
              <a:rPr lang="en-US" sz="3600" dirty="0">
                <a:latin typeface="Bell MT" panose="02020503060305020303" pitchFamily="18" charset="77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Bell MT" panose="02020503060305020303" pitchFamily="18" charset="77"/>
              </a:rPr>
              <a:t>Mungo Undergraduate Teaching Award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latin typeface="Bell MT" panose="02020503060305020303" pitchFamily="18" charset="77"/>
            </a:endParaRPr>
          </a:p>
        </p:txBody>
      </p:sp>
      <p:pic>
        <p:nvPicPr>
          <p:cNvPr id="2050" name="Picture 2" descr="eliza braden head and shoulders">
            <a:extLst>
              <a:ext uri="{FF2B5EF4-FFF2-40B4-BE49-F238E27FC236}">
                <a16:creationId xmlns:a16="http://schemas.microsoft.com/office/drawing/2014/main" id="{A742A9A4-5E58-7C15-3185-18BA18A29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r="19056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7" y="365125"/>
            <a:ext cx="11290851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Coretta Jenerette</a:t>
            </a:r>
            <a:br>
              <a:rPr lang="en-US" sz="5400" b="1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</a:br>
            <a:r>
              <a:rPr lang="en-US" sz="5400" i="1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College of Nursing</a:t>
            </a:r>
            <a:endParaRPr lang="en-US" sz="5400" b="1" dirty="0">
              <a:solidFill>
                <a:schemeClr val="bg1"/>
              </a:solidFill>
              <a:latin typeface="Bell MT" panose="02020503060305020303" pitchFamily="18" charset="77"/>
              <a:cs typeface="Angsana New" panose="02020603050405020304" pitchFamily="18" charset="-34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3" y="2306547"/>
            <a:ext cx="3359426" cy="3352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9B3FEF-9C25-9F5B-7417-A3CF623EB565}"/>
              </a:ext>
            </a:extLst>
          </p:cNvPr>
          <p:cNvSpPr/>
          <p:nvPr/>
        </p:nvSpPr>
        <p:spPr>
          <a:xfrm>
            <a:off x="5049078" y="3013513"/>
            <a:ext cx="6407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UofSC College of Nursing</a:t>
            </a:r>
            <a:br>
              <a:rPr lang="en-US" sz="6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6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2022 Best Research Mentor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4" y="1257300"/>
            <a:ext cx="5453448" cy="1630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Toby Jenkins-Henry</a:t>
            </a:r>
            <a:br>
              <a:rPr lang="en-US" sz="2800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2800" i="1" dirty="0">
                <a:solidFill>
                  <a:schemeClr val="bg1"/>
                </a:solidFill>
                <a:latin typeface="Bell MT" panose="02020503060305020303" pitchFamily="18" charset="77"/>
              </a:rPr>
              <a:t>Higher Education &amp; Director Museum of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3146400"/>
            <a:ext cx="5453448" cy="2454300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tx1">
                    <a:alpha val="8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2022 Individual Leadership Award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tx1">
                    <a:alpha val="8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National Association of Diversity Officers in Higher Education </a:t>
            </a:r>
          </a:p>
        </p:txBody>
      </p:sp>
      <p:pic>
        <p:nvPicPr>
          <p:cNvPr id="5122" name="Picture 2" descr="Toby Jenkins-Henry, Ph.D.">
            <a:extLst>
              <a:ext uri="{FF2B5EF4-FFF2-40B4-BE49-F238E27FC236}">
                <a16:creationId xmlns:a16="http://schemas.microsoft.com/office/drawing/2014/main" id="{A05CB3F7-2E36-7932-2B67-BED617632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80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0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4" y="1257300"/>
            <a:ext cx="5453448" cy="22788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Qiana Whitted</a:t>
            </a:r>
            <a:br>
              <a:rPr lang="en-US" sz="3100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100" i="1" dirty="0">
                <a:solidFill>
                  <a:schemeClr val="bg1"/>
                </a:solidFill>
                <a:latin typeface="Bell MT" panose="02020503060305020303" pitchFamily="18" charset="77"/>
              </a:rPr>
              <a:t>Professor of English </a:t>
            </a:r>
            <a:br>
              <a:rPr lang="en-US" sz="3100" i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100" i="1" dirty="0">
                <a:solidFill>
                  <a:schemeClr val="bg1"/>
                </a:solidFill>
                <a:latin typeface="Bell MT" panose="02020503060305020303" pitchFamily="18" charset="77"/>
              </a:rPr>
              <a:t>Interim Associate Dean for College Initiatives and Interdisciplinary Programs in the College of Arts &amp;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82" y="4534159"/>
            <a:ext cx="5913975" cy="1503784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Georgia" panose="02040502050405020303" pitchFamily="18" charset="0"/>
              </a:rPr>
              <a:t>2022</a:t>
            </a:r>
          </a:p>
          <a:p>
            <a:pPr marL="0" indent="0" algn="ctr">
              <a:buNone/>
            </a:pPr>
            <a:r>
              <a:rPr lang="en-US" sz="3200" dirty="0">
                <a:latin typeface="Georgia" panose="02040502050405020303" pitchFamily="18" charset="0"/>
              </a:rPr>
              <a:t>Russell Research Award for Humanities and Social Sciences</a:t>
            </a:r>
          </a:p>
          <a:p>
            <a:pPr marL="0" indent="0">
              <a:buNone/>
            </a:pPr>
            <a:endParaRPr lang="en-US" sz="4400" dirty="0">
              <a:solidFill>
                <a:schemeClr val="bg1">
                  <a:alpha val="8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profile">
            <a:extLst>
              <a:ext uri="{FF2B5EF4-FFF2-40B4-BE49-F238E27FC236}">
                <a16:creationId xmlns:a16="http://schemas.microsoft.com/office/drawing/2014/main" id="{415C55DB-EFD0-E7DE-343C-D4D97EF2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797563"/>
            <a:ext cx="4170567" cy="49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F1FF-E384-DB82-BBCB-20AAA43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1805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3571-4D76-287B-390A-E5ED4409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365125"/>
            <a:ext cx="11152094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  <a:ea typeface="+mj-lt"/>
                <a:cs typeface="+mj-lt"/>
              </a:rPr>
              <a:t>Wideman-Davis Dance</a:t>
            </a:r>
            <a:br>
              <a:rPr lang="en-US" dirty="0">
                <a:solidFill>
                  <a:schemeClr val="bg1"/>
                </a:solidFill>
                <a:latin typeface="Bell MT" panose="02020503060305020303" pitchFamily="18" charset="77"/>
                <a:ea typeface="+mj-lt"/>
                <a:cs typeface="+mj-lt"/>
              </a:rPr>
            </a:br>
            <a:r>
              <a:rPr lang="en-US" dirty="0">
                <a:solidFill>
                  <a:schemeClr val="bg1"/>
                </a:solidFill>
                <a:latin typeface="Bell MT" panose="02020503060305020303" pitchFamily="18" charset="77"/>
                <a:ea typeface="+mn-lt"/>
                <a:cs typeface="+mn-lt"/>
              </a:rPr>
              <a:t>Mellon Foundation “Monuments Projects” grant </a:t>
            </a:r>
            <a:br>
              <a:rPr lang="en-US" dirty="0">
                <a:latin typeface="Bell MT" panose="02020503060305020303" pitchFamily="18" charset="77"/>
                <a:ea typeface="+mn-lt"/>
                <a:cs typeface="+mn-lt"/>
              </a:rPr>
            </a:br>
            <a:endParaRPr lang="en-US" dirty="0">
              <a:latin typeface="Bell MT" panose="02020503060305020303" pitchFamily="18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562613-713A-8C54-0D70-08F6ECCF6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68" y="1744476"/>
            <a:ext cx="5715000" cy="38100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565F9-BCA0-D9E1-E3FF-93D0367633A3}"/>
              </a:ext>
            </a:extLst>
          </p:cNvPr>
          <p:cNvSpPr txBox="1">
            <a:spLocks/>
          </p:cNvSpPr>
          <p:nvPr/>
        </p:nvSpPr>
        <p:spPr>
          <a:xfrm>
            <a:off x="5916706" y="1690688"/>
            <a:ext cx="60735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expand upon the 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Migratuse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model with three, six-month residencies in cities across the South that involve local communities and engage live audiences in intimate antebellum histories told through dance.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F1FF-E384-DB82-BBCB-20AAA43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Leadership &amp; Honors</a:t>
            </a:r>
          </a:p>
        </p:txBody>
      </p:sp>
    </p:spTree>
    <p:extLst>
      <p:ext uri="{BB962C8B-B14F-4D97-AF65-F5344CB8AC3E}">
        <p14:creationId xmlns:p14="http://schemas.microsoft.com/office/powerpoint/2010/main" val="33792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02" y="2273863"/>
            <a:ext cx="6135923" cy="12256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Gloria Boutte</a:t>
            </a:r>
            <a:b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br>
              <a:rPr lang="en-US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  <a:b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  <a:t>Associate Dean, Diversity Equity &amp; Inclusion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530" y="3799879"/>
            <a:ext cx="6479103" cy="151493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2022 Fellow of the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American Educational Research Association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loria Boutte. Ph.D.">
            <a:extLst>
              <a:ext uri="{FF2B5EF4-FFF2-40B4-BE49-F238E27FC236}">
                <a16:creationId xmlns:a16="http://schemas.microsoft.com/office/drawing/2014/main" id="{9E4307A8-10C6-CCA3-CE5C-84D953F3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2376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F1FF-E384-DB82-BBCB-20AAA43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Books</a:t>
            </a:r>
          </a:p>
        </p:txBody>
      </p:sp>
    </p:spTree>
    <p:extLst>
      <p:ext uri="{BB962C8B-B14F-4D97-AF65-F5344CB8AC3E}">
        <p14:creationId xmlns:p14="http://schemas.microsoft.com/office/powerpoint/2010/main" val="28083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08768D11-A527-A708-7723-B21CBB071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40" r="1100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ell MT" panose="02020503060305020303" pitchFamily="18" charset="77"/>
              </a:rPr>
              <a:t>Fenice Boyd</a:t>
            </a:r>
            <a:br>
              <a:rPr lang="en-US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800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Elected as Vice President of the Literacy Research Association (LRA)</a:t>
            </a:r>
          </a:p>
        </p:txBody>
      </p:sp>
    </p:spTree>
    <p:extLst>
      <p:ext uri="{BB962C8B-B14F-4D97-AF65-F5344CB8AC3E}">
        <p14:creationId xmlns:p14="http://schemas.microsoft.com/office/powerpoint/2010/main" val="34611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ichelle Bryan, associate vice president, Office of Diversity, Equity and Inclusion">
            <a:extLst>
              <a:ext uri="{FF2B5EF4-FFF2-40B4-BE49-F238E27FC236}">
                <a16:creationId xmlns:a16="http://schemas.microsoft.com/office/drawing/2014/main" id="{DC9A6627-DA45-8EBA-6C70-FC98D843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r="20178" b="224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862220"/>
            <a:ext cx="592281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Georgia" panose="02040502050405020303" pitchFamily="18" charset="0"/>
                <a:cs typeface="Angsana New" panose="02020603050405020304" pitchFamily="18" charset="-34"/>
              </a:rPr>
              <a:t>Michelle Bryan</a:t>
            </a:r>
            <a:br>
              <a:rPr lang="en-US" sz="4800" dirty="0">
                <a:latin typeface="Georgia" panose="02040502050405020303" pitchFamily="18" charset="0"/>
                <a:cs typeface="Angsana New" panose="02020603050405020304" pitchFamily="18" charset="-34"/>
              </a:rPr>
            </a:br>
            <a:r>
              <a:rPr lang="en-US" sz="4800" dirty="0">
                <a:latin typeface="Georgia" panose="02040502050405020303" pitchFamily="18" charset="0"/>
                <a:cs typeface="Angsana New" panose="02020603050405020304" pitchFamily="18" charset="-34"/>
              </a:rPr>
              <a:t>Educational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79" y="4872922"/>
            <a:ext cx="6387277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Bell MT" panose="02020503060305020303" pitchFamily="18" charset="77"/>
              </a:rPr>
              <a:t>Associate Vice President in the Office of Diversity, Equity and Inclusion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000B-246B-E970-0F3D-EB44CD09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25369"/>
            <a:ext cx="5724939" cy="1956841"/>
          </a:xfr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ll MT" panose="02020503060305020303" pitchFamily="18" charset="77"/>
              </a:rPr>
              <a:t>Tracey Weldon</a:t>
            </a:r>
            <a:br>
              <a:rPr lang="en-US" sz="5400" b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5400" i="1" dirty="0">
                <a:solidFill>
                  <a:schemeClr val="bg1"/>
                </a:solidFill>
                <a:latin typeface="Bell MT" panose="02020503060305020303" pitchFamily="18" charset="77"/>
              </a:rPr>
              <a:t>English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49E9-75A6-C4C4-260D-69BB6D01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783" y="2872899"/>
            <a:ext cx="5897217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Dean, Graduate School &amp;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Vice Provost for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Graduate Education</a:t>
            </a:r>
          </a:p>
        </p:txBody>
      </p:sp>
      <p:pic>
        <p:nvPicPr>
          <p:cNvPr id="8194" name="Picture 2" descr="Portrait Tracey Weldon">
            <a:extLst>
              <a:ext uri="{FF2B5EF4-FFF2-40B4-BE49-F238E27FC236}">
                <a16:creationId xmlns:a16="http://schemas.microsoft.com/office/drawing/2014/main" id="{1931BB1D-6594-FB29-BECD-25033EFF0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r="2" b="963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9F0B5B-F439-6F70-AD56-4DCA8A0B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0" y="0"/>
            <a:ext cx="6510528" cy="65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6F9A77D-655E-CBC5-24A6-57021858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24" y="1842052"/>
            <a:ext cx="3238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C9326-5075-ED47-06F9-F98EC7BFA910}"/>
              </a:ext>
            </a:extLst>
          </p:cNvPr>
          <p:cNvSpPr txBox="1"/>
          <p:nvPr/>
        </p:nvSpPr>
        <p:spPr>
          <a:xfrm>
            <a:off x="375831" y="477078"/>
            <a:ext cx="519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Dianne ”Dinah” Johnson </a:t>
            </a:r>
          </a:p>
          <a:p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  <a:t>English</a:t>
            </a:r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4708353-13AE-0FFA-1422-F4B6B54E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1" r="21669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5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AC8B96B-684D-4C39-675B-9E230DAEE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2" r="27868" b="-2"/>
          <a:stretch/>
        </p:blipFill>
        <p:spPr>
          <a:xfrm>
            <a:off x="4459582" y="557188"/>
            <a:ext cx="3295096" cy="5751713"/>
          </a:xfrm>
          <a:prstGeom prst="rect">
            <a:avLst/>
          </a:prstGeom>
        </p:spPr>
      </p:pic>
      <p:pic>
        <p:nvPicPr>
          <p:cNvPr id="3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F6EAAA5-9398-D775-AE08-897586269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5" r="4754" b="-1"/>
          <a:stretch/>
        </p:blipFill>
        <p:spPr>
          <a:xfrm>
            <a:off x="7913930" y="557188"/>
            <a:ext cx="3439859" cy="5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3C8540-7451-A226-5FA4-8D9000F9C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 r="-1" b="6721"/>
          <a:stretch/>
        </p:blipFill>
        <p:spPr bwMode="auto"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picture containing person, hairpiece, posing&#10;&#10;Description automatically generated">
            <a:extLst>
              <a:ext uri="{FF2B5EF4-FFF2-40B4-BE49-F238E27FC236}">
                <a16:creationId xmlns:a16="http://schemas.microsoft.com/office/drawing/2014/main" id="{D7BE8C50-DAD9-2FEA-6DDB-9177DC0E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971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4174F38-4586-1185-191D-12044E526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8" r="-1" b="-1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D8510-34BC-D320-59F8-6902895CBEEE}"/>
              </a:ext>
            </a:extLst>
          </p:cNvPr>
          <p:cNvSpPr txBox="1"/>
          <p:nvPr/>
        </p:nvSpPr>
        <p:spPr>
          <a:xfrm>
            <a:off x="96983" y="5371992"/>
            <a:ext cx="6010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Kamania Wynter-Hoyte</a:t>
            </a:r>
          </a:p>
          <a:p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</a:p>
          <a:p>
            <a:endParaRPr lang="en-US" sz="3600" dirty="0">
              <a:solidFill>
                <a:schemeClr val="bg1"/>
              </a:solidFill>
              <a:latin typeface="Bell MT" panose="02020503060305020303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A912F-DABD-0530-F05D-8DD2BDD00C00}"/>
              </a:ext>
            </a:extLst>
          </p:cNvPr>
          <p:cNvSpPr txBox="1"/>
          <p:nvPr/>
        </p:nvSpPr>
        <p:spPr>
          <a:xfrm>
            <a:off x="5998749" y="5285310"/>
            <a:ext cx="611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Eliza Braden</a:t>
            </a:r>
          </a:p>
          <a:p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</a:p>
        </p:txBody>
      </p:sp>
    </p:spTree>
    <p:extLst>
      <p:ext uri="{BB962C8B-B14F-4D97-AF65-F5344CB8AC3E}">
        <p14:creationId xmlns:p14="http://schemas.microsoft.com/office/powerpoint/2010/main" val="211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F1FF-E384-DB82-BBCB-20AAA43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Promotions</a:t>
            </a:r>
          </a:p>
        </p:txBody>
      </p:sp>
    </p:spTree>
    <p:extLst>
      <p:ext uri="{BB962C8B-B14F-4D97-AF65-F5344CB8AC3E}">
        <p14:creationId xmlns:p14="http://schemas.microsoft.com/office/powerpoint/2010/main" val="1069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023A-EE5C-58CD-5D73-828BB279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08" y="1100843"/>
            <a:ext cx="4806184" cy="364453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indent="0"/>
            <a:r>
              <a:rPr lang="en-US" sz="5300" b="1" dirty="0">
                <a:solidFill>
                  <a:schemeClr val="bg1"/>
                </a:solidFill>
                <a:latin typeface="Bell MT" panose="02020503060305020303" pitchFamily="18" charset="77"/>
              </a:rPr>
              <a:t>Eliza Braden</a:t>
            </a:r>
            <a:br>
              <a:rPr lang="en-US" sz="4200" b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4200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  <a:br>
              <a:rPr lang="en-US" sz="4200" i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4200" dirty="0">
                <a:solidFill>
                  <a:schemeClr val="bg1"/>
                </a:solidFill>
                <a:latin typeface="Bell MT" panose="02020503060305020303" pitchFamily="18" charset="77"/>
              </a:rPr>
              <a:t>Associate Professor WITH Tenure</a:t>
            </a:r>
            <a:br>
              <a:rPr lang="en-US" sz="4200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endParaRPr lang="en-US" sz="4200" dirty="0">
              <a:solidFill>
                <a:schemeClr val="bg1"/>
              </a:solidFill>
              <a:latin typeface="Bell MT" panose="02020503060305020303" pitchFamily="18" charset="77"/>
            </a:endParaRPr>
          </a:p>
        </p:txBody>
      </p:sp>
      <p:pic>
        <p:nvPicPr>
          <p:cNvPr id="7" name="Picture 2" descr="Eliza G. Braden Ph.D. - College of Education | University of South Carolina">
            <a:extLst>
              <a:ext uri="{FF2B5EF4-FFF2-40B4-BE49-F238E27FC236}">
                <a16:creationId xmlns:a16="http://schemas.microsoft.com/office/drawing/2014/main" id="{B63F7E16-AF48-EC4A-6DA4-8AD587042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023A-EE5C-58CD-5D73-828BB279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3" y="1367673"/>
            <a:ext cx="6470072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Tisha Felder</a:t>
            </a:r>
            <a:br>
              <a:rPr lang="en-US" sz="4000" b="1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</a:br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Nursing</a:t>
            </a:r>
            <a:br>
              <a:rPr lang="en-US" sz="40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chemeClr val="bg1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Associate Professor WITH Tenure</a:t>
            </a:r>
            <a:endParaRPr lang="en-US" sz="4000" dirty="0">
              <a:solidFill>
                <a:schemeClr val="bg1"/>
              </a:solidFill>
              <a:latin typeface="Bell MT" panose="02020503060305020303" pitchFamily="18" charset="77"/>
              <a:cs typeface="Angsana New" panose="02020603050405020304" pitchFamily="18" charset="-34"/>
            </a:endParaRPr>
          </a:p>
        </p:txBody>
      </p:sp>
      <p:pic>
        <p:nvPicPr>
          <p:cNvPr id="1026" name="Picture 2" descr="Tisha Moniek Felder - College of Nursing | University of South Carolina">
            <a:extLst>
              <a:ext uri="{FF2B5EF4-FFF2-40B4-BE49-F238E27FC236}">
                <a16:creationId xmlns:a16="http://schemas.microsoft.com/office/drawing/2014/main" id="{1714F014-1776-8C10-60A1-BA6055818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023A-EE5C-58CD-5D73-828BB279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627318"/>
            <a:ext cx="6105655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3800" b="1" dirty="0">
                <a:solidFill>
                  <a:schemeClr val="bg1"/>
                </a:solidFill>
                <a:latin typeface="Bell MT" panose="02020503060305020303" pitchFamily="18" charset="77"/>
              </a:rPr>
              <a:t>Kamania Wynter-Hoyte</a:t>
            </a:r>
            <a:br>
              <a:rPr lang="en-US" sz="3800" b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  <a:t>Instruction &amp; Teacher Education</a:t>
            </a:r>
            <a:br>
              <a:rPr lang="en-US" sz="3600" i="1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r>
              <a:rPr lang="en-US" sz="3600" dirty="0">
                <a:solidFill>
                  <a:schemeClr val="bg1"/>
                </a:solidFill>
                <a:latin typeface="Bell MT" panose="02020503060305020303" pitchFamily="18" charset="77"/>
              </a:rPr>
              <a:t>Associate Professor WITH Tenure</a:t>
            </a:r>
            <a:br>
              <a:rPr lang="en-US" sz="3800" dirty="0">
                <a:solidFill>
                  <a:schemeClr val="bg1"/>
                </a:solidFill>
                <a:latin typeface="Bell MT" panose="02020503060305020303" pitchFamily="18" charset="77"/>
              </a:rPr>
            </a:br>
            <a:endParaRPr lang="en-US" sz="3800" dirty="0">
              <a:solidFill>
                <a:schemeClr val="bg1"/>
              </a:solidFill>
              <a:latin typeface="Bell MT" panose="02020503060305020303" pitchFamily="18" charset="77"/>
            </a:endParaRPr>
          </a:p>
        </p:txBody>
      </p:sp>
      <p:pic>
        <p:nvPicPr>
          <p:cNvPr id="5122" name="Picture 2" descr="Kamania Wynter-Hoyte, Ph.D. - College of Education | University of South  Carolina">
            <a:extLst>
              <a:ext uri="{FF2B5EF4-FFF2-40B4-BE49-F238E27FC236}">
                <a16:creationId xmlns:a16="http://schemas.microsoft.com/office/drawing/2014/main" id="{48264322-0E37-E640-7D4B-593870F08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60612E28A784C894BC07D7FB091EB" ma:contentTypeVersion="14" ma:contentTypeDescription="Create a new document." ma:contentTypeScope="" ma:versionID="7fb41a53903fb6a1ab078de30b7a5d18">
  <xsd:schema xmlns:xsd="http://www.w3.org/2001/XMLSchema" xmlns:xs="http://www.w3.org/2001/XMLSchema" xmlns:p="http://schemas.microsoft.com/office/2006/metadata/properties" xmlns:ns3="06c627fb-3f6d-4316-b7e1-df7f568872e0" xmlns:ns4="9aeec2aa-b3df-444a-a68e-5bb323044347" targetNamespace="http://schemas.microsoft.com/office/2006/metadata/properties" ma:root="true" ma:fieldsID="272e231a830571b1043086a54aa3244c" ns3:_="" ns4:_="">
    <xsd:import namespace="06c627fb-3f6d-4316-b7e1-df7f568872e0"/>
    <xsd:import namespace="9aeec2aa-b3df-444a-a68e-5bb323044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627fb-3f6d-4316-b7e1-df7f56887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ec2aa-b3df-444a-a68e-5bb323044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5A790F-10C4-4759-AA6E-578DE148C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627fb-3f6d-4316-b7e1-df7f568872e0"/>
    <ds:schemaRef ds:uri="9aeec2aa-b3df-444a-a68e-5bb323044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E50B3A-40D7-45A4-ACD4-6B0BFB4C00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9B22D-4295-4470-9515-6B18B589325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9aeec2aa-b3df-444a-a68e-5bb323044347"/>
    <ds:schemaRef ds:uri="http://schemas.microsoft.com/office/infopath/2007/PartnerControls"/>
    <ds:schemaRef ds:uri="06c627fb-3f6d-4316-b7e1-df7f568872e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298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Angsana New</vt:lpstr>
      <vt:lpstr>Arial</vt:lpstr>
      <vt:lpstr>Bell MT</vt:lpstr>
      <vt:lpstr>Calibri</vt:lpstr>
      <vt:lpstr>Calibri Light</vt:lpstr>
      <vt:lpstr>Georgia</vt:lpstr>
      <vt:lpstr>Office Theme</vt:lpstr>
      <vt:lpstr>University of South Carolina BLACK FACULTY CAUCUS</vt:lpstr>
      <vt:lpstr>Books</vt:lpstr>
      <vt:lpstr>PowerPoint Presentation</vt:lpstr>
      <vt:lpstr>PowerPoint Presentation</vt:lpstr>
      <vt:lpstr>PowerPoint Presentation</vt:lpstr>
      <vt:lpstr>Promotions</vt:lpstr>
      <vt:lpstr>Eliza Braden Instruction &amp; Teacher Education Associate Professor WITH Tenure </vt:lpstr>
      <vt:lpstr>Tisha Felder Nursing Associate Professor WITH Tenure</vt:lpstr>
      <vt:lpstr>Kamania Wynter-Hoyte Instruction &amp; Teacher Education Associate Professor WITH Tenure </vt:lpstr>
      <vt:lpstr>Awards</vt:lpstr>
      <vt:lpstr>  We Be Lovin’ Black Children:  Learning to Be Literate About the African Diaspora  </vt:lpstr>
      <vt:lpstr>Eliza Braden  Instruction &amp; Teacher Education</vt:lpstr>
      <vt:lpstr>Coretta Jenerette College of Nursing</vt:lpstr>
      <vt:lpstr>Toby Jenkins-Henry Higher Education &amp; Director Museum of Education</vt:lpstr>
      <vt:lpstr>Qiana Whitted Professor of English  Interim Associate Dean for College Initiatives and Interdisciplinary Programs in the College of Arts &amp; Sciences</vt:lpstr>
      <vt:lpstr>Grants</vt:lpstr>
      <vt:lpstr>Wideman-Davis Dance Mellon Foundation “Monuments Projects” grant  </vt:lpstr>
      <vt:lpstr>Leadership &amp; Honors</vt:lpstr>
      <vt:lpstr>Gloria Boutte  Instruction &amp; Teacher Education Associate Dean, Diversity Equity &amp; Inclusion</vt:lpstr>
      <vt:lpstr>Fenice Boyd Instruction &amp; Teacher Education</vt:lpstr>
      <vt:lpstr>Michelle Bryan Educational Studies </vt:lpstr>
      <vt:lpstr>Tracey Weldon English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Jenerette, Coretta</dc:creator>
  <cp:lastModifiedBy>Lawrimore, Stan</cp:lastModifiedBy>
  <cp:revision>147</cp:revision>
  <dcterms:created xsi:type="dcterms:W3CDTF">2022-05-07T05:13:04Z</dcterms:created>
  <dcterms:modified xsi:type="dcterms:W3CDTF">2022-05-13T17:43:14Z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0x01010000D60612E28A784C894BC07D7FB091EB</vt:lpwstr>
  </property>
</Properties>
</file>